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tags/tag8.xml" ContentType="application/vnd.openxmlformats-officedocument.presentationml.tags+xml"/>
  <Override PartName="/ppt/theme/themeOverride1.xml" ContentType="application/vnd.openxmlformats-officedocument.themeOverride+xml"/>
  <Override PartName="/ppt/notesSlides/notesSlide24.xml" ContentType="application/vnd.openxmlformats-officedocument.presentationml.notesSlide+xml"/>
  <Override PartName="/ppt/tags/tag9.xml" ContentType="application/vnd.openxmlformats-officedocument.presentationml.tags+xml"/>
  <Override PartName="/ppt/notesSlides/notesSlide25.xml" ContentType="application/vnd.openxmlformats-officedocument.presentationml.notesSlide+xml"/>
  <Override PartName="/ppt/tags/tag10.xml" ContentType="application/vnd.openxmlformats-officedocument.presentationml.tags+xml"/>
  <Override PartName="/ppt/notesSlides/notesSlide26.xml" ContentType="application/vnd.openxmlformats-officedocument.presentationml.notesSlide+xml"/>
  <Override PartName="/ppt/tags/tag11.xml" ContentType="application/vnd.openxmlformats-officedocument.presentationml.tags+xml"/>
  <Override PartName="/ppt/notesSlides/notesSlide27.xml" ContentType="application/vnd.openxmlformats-officedocument.presentationml.notesSlide+xml"/>
  <Override PartName="/ppt/tags/tag12.xml" ContentType="application/vnd.openxmlformats-officedocument.presentationml.tags+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3.xml" ContentType="application/vnd.openxmlformats-officedocument.presentationml.tags+xml"/>
  <Override PartName="/ppt/notesSlides/notesSlide29.xml" ContentType="application/vnd.openxmlformats-officedocument.presentationml.notesSlide+xml"/>
  <Override PartName="/ppt/tags/tag1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5.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sldIdLst>
    <p:sldId id="285" r:id="rId2"/>
    <p:sldId id="256" r:id="rId3"/>
    <p:sldId id="257" r:id="rId4"/>
    <p:sldId id="258" r:id="rId5"/>
    <p:sldId id="259" r:id="rId6"/>
    <p:sldId id="300" r:id="rId7"/>
    <p:sldId id="260" r:id="rId8"/>
    <p:sldId id="261" r:id="rId9"/>
    <p:sldId id="262" r:id="rId10"/>
    <p:sldId id="263" r:id="rId11"/>
    <p:sldId id="264" r:id="rId12"/>
    <p:sldId id="277" r:id="rId13"/>
    <p:sldId id="281" r:id="rId14"/>
    <p:sldId id="266" r:id="rId15"/>
    <p:sldId id="265" r:id="rId16"/>
    <p:sldId id="267" r:id="rId17"/>
    <p:sldId id="268" r:id="rId18"/>
    <p:sldId id="269" r:id="rId19"/>
    <p:sldId id="270" r:id="rId20"/>
    <p:sldId id="284" r:id="rId21"/>
    <p:sldId id="282" r:id="rId22"/>
    <p:sldId id="271" r:id="rId23"/>
    <p:sldId id="274" r:id="rId24"/>
    <p:sldId id="286" r:id="rId25"/>
    <p:sldId id="287" r:id="rId26"/>
    <p:sldId id="288" r:id="rId27"/>
    <p:sldId id="289" r:id="rId28"/>
    <p:sldId id="290" r:id="rId29"/>
    <p:sldId id="291" r:id="rId30"/>
    <p:sldId id="292" r:id="rId31"/>
    <p:sldId id="294" r:id="rId32"/>
    <p:sldId id="295" r:id="rId33"/>
    <p:sldId id="296" r:id="rId34"/>
    <p:sldId id="297" r:id="rId35"/>
    <p:sldId id="298" r:id="rId36"/>
    <p:sldId id="299" r:id="rId37"/>
    <p:sldId id="278" r:id="rId38"/>
    <p:sldId id="275" r:id="rId39"/>
    <p:sldId id="279" r:id="rId40"/>
    <p:sldId id="280" r:id="rId41"/>
    <p:sldId id="283" r:id="rId42"/>
    <p:sldId id="293" r:id="rId43"/>
    <p:sldId id="276"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3614" autoAdjust="0"/>
  </p:normalViewPr>
  <p:slideViewPr>
    <p:cSldViewPr snapToGrid="0">
      <p:cViewPr varScale="1">
        <p:scale>
          <a:sx n="78" d="100"/>
          <a:sy n="78" d="100"/>
        </p:scale>
        <p:origin x="869"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BF5C5B-6AAE-4EAA-A5ED-22C082CEFE75}" type="doc">
      <dgm:prSet loTypeId="urn:microsoft.com/office/officeart/2005/8/layout/cycle2" loCatId="cycle" qsTypeId="urn:microsoft.com/office/officeart/2005/8/quickstyle/simple2" qsCatId="simple" csTypeId="urn:microsoft.com/office/officeart/2005/8/colors/accent0_2" csCatId="mainScheme" phldr="1"/>
      <dgm:spPr/>
      <dgm:t>
        <a:bodyPr/>
        <a:lstStyle/>
        <a:p>
          <a:endParaRPr lang="en-US"/>
        </a:p>
      </dgm:t>
    </dgm:pt>
    <dgm:pt modelId="{8F179703-8420-4BD4-90C2-908110A8BBA3}">
      <dgm:prSet phldrT="[Text]" custT="1"/>
      <dgm:spPr/>
      <dgm:t>
        <a:bodyPr/>
        <a:lstStyle/>
        <a:p>
          <a:r>
            <a:rPr lang="en-US" sz="2000" dirty="0">
              <a:latin typeface="Gill Sans MT" pitchFamily="34" charset="0"/>
            </a:rPr>
            <a:t>Code</a:t>
          </a:r>
        </a:p>
      </dgm:t>
    </dgm:pt>
    <dgm:pt modelId="{4ED5285B-2DDF-490C-9FE8-B7405B048C23}" type="parTrans" cxnId="{09FC43ED-1460-461D-B14E-13902FC6676F}">
      <dgm:prSet/>
      <dgm:spPr/>
      <dgm:t>
        <a:bodyPr/>
        <a:lstStyle/>
        <a:p>
          <a:endParaRPr lang="en-US"/>
        </a:p>
      </dgm:t>
    </dgm:pt>
    <dgm:pt modelId="{D6C32F46-E29C-4CF0-BE4C-B95D3AF8602F}" type="sibTrans" cxnId="{09FC43ED-1460-461D-B14E-13902FC6676F}">
      <dgm:prSet/>
      <dgm:spPr/>
      <dgm:t>
        <a:bodyPr/>
        <a:lstStyle/>
        <a:p>
          <a:endParaRPr lang="en-US"/>
        </a:p>
      </dgm:t>
    </dgm:pt>
    <dgm:pt modelId="{69E42168-EB6E-4DA4-BFE2-83B8414004EC}">
      <dgm:prSet phldrT="[Text]" custT="1"/>
      <dgm:spPr/>
      <dgm:t>
        <a:bodyPr/>
        <a:lstStyle/>
        <a:p>
          <a:r>
            <a:rPr lang="en-US" sz="2000" dirty="0">
              <a:latin typeface="Gill Sans MT" pitchFamily="34" charset="0"/>
            </a:rPr>
            <a:t>Download</a:t>
          </a:r>
        </a:p>
      </dgm:t>
    </dgm:pt>
    <dgm:pt modelId="{6D3B3093-A3D4-44D3-815A-759F9CFD56C1}" type="parTrans" cxnId="{27F9232B-08AC-4990-85AC-94B4AC8DA8B2}">
      <dgm:prSet/>
      <dgm:spPr/>
      <dgm:t>
        <a:bodyPr/>
        <a:lstStyle/>
        <a:p>
          <a:endParaRPr lang="en-US"/>
        </a:p>
      </dgm:t>
    </dgm:pt>
    <dgm:pt modelId="{FD4FC3E6-816D-4AEB-B8BB-6EEE07D24752}" type="sibTrans" cxnId="{27F9232B-08AC-4990-85AC-94B4AC8DA8B2}">
      <dgm:prSet/>
      <dgm:spPr/>
      <dgm:t>
        <a:bodyPr/>
        <a:lstStyle/>
        <a:p>
          <a:endParaRPr lang="en-US"/>
        </a:p>
      </dgm:t>
    </dgm:pt>
    <dgm:pt modelId="{B3084525-F027-4569-856C-C2F64374DEC3}">
      <dgm:prSet phldrT="[Text]" custT="1"/>
      <dgm:spPr/>
      <dgm:t>
        <a:bodyPr/>
        <a:lstStyle/>
        <a:p>
          <a:r>
            <a:rPr lang="en-US" sz="2000" dirty="0">
              <a:latin typeface="Gill Sans MT" pitchFamily="34" charset="0"/>
            </a:rPr>
            <a:t>Test</a:t>
          </a:r>
        </a:p>
      </dgm:t>
    </dgm:pt>
    <dgm:pt modelId="{66A9B32A-4385-4DBC-94F0-5D4C94F52992}" type="parTrans" cxnId="{94AFE92E-B38E-4EFD-8F92-D1FA0A6CE06C}">
      <dgm:prSet/>
      <dgm:spPr/>
      <dgm:t>
        <a:bodyPr/>
        <a:lstStyle/>
        <a:p>
          <a:endParaRPr lang="en-US"/>
        </a:p>
      </dgm:t>
    </dgm:pt>
    <dgm:pt modelId="{79B9CAC2-E5D1-492C-ABCC-BFD7FD357DD1}" type="sibTrans" cxnId="{94AFE92E-B38E-4EFD-8F92-D1FA0A6CE06C}">
      <dgm:prSet/>
      <dgm:spPr/>
      <dgm:t>
        <a:bodyPr/>
        <a:lstStyle/>
        <a:p>
          <a:endParaRPr lang="en-US"/>
        </a:p>
      </dgm:t>
    </dgm:pt>
    <dgm:pt modelId="{631D81C2-C4A9-4016-A786-8491CD76A5B8}">
      <dgm:prSet phldrT="[Text]" custT="1"/>
      <dgm:spPr/>
      <dgm:t>
        <a:bodyPr/>
        <a:lstStyle/>
        <a:p>
          <a:r>
            <a:rPr lang="en-US" sz="2000" dirty="0">
              <a:latin typeface="Gill Sans MT" pitchFamily="34" charset="0"/>
            </a:rPr>
            <a:t>Build</a:t>
          </a:r>
        </a:p>
      </dgm:t>
    </dgm:pt>
    <dgm:pt modelId="{32CD63CA-B37A-4266-857E-17B84E4436D9}" type="parTrans" cxnId="{DAAB036C-D047-4572-B3D2-399CE5AAB6BD}">
      <dgm:prSet/>
      <dgm:spPr/>
      <dgm:t>
        <a:bodyPr/>
        <a:lstStyle/>
        <a:p>
          <a:endParaRPr lang="en-US"/>
        </a:p>
      </dgm:t>
    </dgm:pt>
    <dgm:pt modelId="{C261F67F-A483-43C6-B10C-0257FBCB72FF}" type="sibTrans" cxnId="{DAAB036C-D047-4572-B3D2-399CE5AAB6BD}">
      <dgm:prSet/>
      <dgm:spPr/>
      <dgm:t>
        <a:bodyPr/>
        <a:lstStyle/>
        <a:p>
          <a:endParaRPr lang="en-US"/>
        </a:p>
      </dgm:t>
    </dgm:pt>
    <dgm:pt modelId="{0A03A135-927B-4903-A788-E6D7B05B84F3}">
      <dgm:prSet phldrT="[Text]" custT="1"/>
      <dgm:spPr/>
      <dgm:t>
        <a:bodyPr/>
        <a:lstStyle/>
        <a:p>
          <a:r>
            <a:rPr lang="en-US" sz="2000" dirty="0">
              <a:latin typeface="Gill Sans MT" pitchFamily="34" charset="0"/>
            </a:rPr>
            <a:t>Install</a:t>
          </a:r>
        </a:p>
      </dgm:t>
    </dgm:pt>
    <dgm:pt modelId="{BC90C4EB-0880-4B07-A2DC-4D0A2E2F936D}" type="parTrans" cxnId="{E5F1D828-FA02-4E33-A082-919FE8353379}">
      <dgm:prSet/>
      <dgm:spPr/>
      <dgm:t>
        <a:bodyPr/>
        <a:lstStyle/>
        <a:p>
          <a:endParaRPr lang="en-US"/>
        </a:p>
      </dgm:t>
    </dgm:pt>
    <dgm:pt modelId="{2791E8DD-6759-47FB-9EC2-05C246B99A21}" type="sibTrans" cxnId="{E5F1D828-FA02-4E33-A082-919FE8353379}">
      <dgm:prSet/>
      <dgm:spPr/>
      <dgm:t>
        <a:bodyPr/>
        <a:lstStyle/>
        <a:p>
          <a:endParaRPr lang="en-US"/>
        </a:p>
      </dgm:t>
    </dgm:pt>
    <dgm:pt modelId="{F282A40F-A511-446A-8697-D2625C67C3BF}">
      <dgm:prSet phldrT="[Text]" custT="1"/>
      <dgm:spPr/>
      <dgm:t>
        <a:bodyPr/>
        <a:lstStyle/>
        <a:p>
          <a:r>
            <a:rPr lang="en-US" sz="2000" dirty="0">
              <a:latin typeface="Gill Sans MT" pitchFamily="34" charset="0"/>
            </a:rPr>
            <a:t>Connect</a:t>
          </a:r>
        </a:p>
      </dgm:t>
    </dgm:pt>
    <dgm:pt modelId="{0227FEAE-5456-420D-AF04-3DB4376C2207}" type="parTrans" cxnId="{49E63E8D-264D-4F2D-A4CF-75E5096D4E42}">
      <dgm:prSet/>
      <dgm:spPr/>
      <dgm:t>
        <a:bodyPr/>
        <a:lstStyle/>
        <a:p>
          <a:endParaRPr lang="en-US"/>
        </a:p>
      </dgm:t>
    </dgm:pt>
    <dgm:pt modelId="{EF6A71E6-6413-4EEE-8203-6B9591012A20}" type="sibTrans" cxnId="{49E63E8D-264D-4F2D-A4CF-75E5096D4E42}">
      <dgm:prSet/>
      <dgm:spPr/>
      <dgm:t>
        <a:bodyPr/>
        <a:lstStyle/>
        <a:p>
          <a:endParaRPr lang="en-US"/>
        </a:p>
      </dgm:t>
    </dgm:pt>
    <dgm:pt modelId="{7726D6F5-0643-4F9D-9406-F868FC2248EB}" type="pres">
      <dgm:prSet presAssocID="{B5BF5C5B-6AAE-4EAA-A5ED-22C082CEFE75}" presName="cycle" presStyleCnt="0">
        <dgm:presLayoutVars>
          <dgm:dir/>
          <dgm:resizeHandles val="exact"/>
        </dgm:presLayoutVars>
      </dgm:prSet>
      <dgm:spPr/>
    </dgm:pt>
    <dgm:pt modelId="{63DF6019-E361-4534-AF23-EA195AA5775F}" type="pres">
      <dgm:prSet presAssocID="{8F179703-8420-4BD4-90C2-908110A8BBA3}" presName="node" presStyleLbl="node1" presStyleIdx="0" presStyleCnt="3" custRadScaleRad="93244" custRadScaleInc="-9604">
        <dgm:presLayoutVars>
          <dgm:bulletEnabled val="1"/>
        </dgm:presLayoutVars>
      </dgm:prSet>
      <dgm:spPr/>
    </dgm:pt>
    <dgm:pt modelId="{70B5250B-1FC3-409E-BE83-98104DBDFB17}" type="pres">
      <dgm:prSet presAssocID="{D6C32F46-E29C-4CF0-BE4C-B95D3AF8602F}" presName="sibTrans" presStyleLbl="sibTrans2D1" presStyleIdx="0" presStyleCnt="3"/>
      <dgm:spPr/>
    </dgm:pt>
    <dgm:pt modelId="{5D8C6711-7E95-4829-A1D0-DF4C48170522}" type="pres">
      <dgm:prSet presAssocID="{D6C32F46-E29C-4CF0-BE4C-B95D3AF8602F}" presName="connectorText" presStyleLbl="sibTrans2D1" presStyleIdx="0" presStyleCnt="3"/>
      <dgm:spPr/>
    </dgm:pt>
    <dgm:pt modelId="{CD6283DC-5084-458B-857F-2649F12F3766}" type="pres">
      <dgm:prSet presAssocID="{69E42168-EB6E-4DA4-BFE2-83B8414004EC}" presName="node" presStyleLbl="node1" presStyleIdx="1" presStyleCnt="3">
        <dgm:presLayoutVars>
          <dgm:bulletEnabled val="1"/>
        </dgm:presLayoutVars>
      </dgm:prSet>
      <dgm:spPr/>
    </dgm:pt>
    <dgm:pt modelId="{12305D58-195F-4C08-AF57-E25246C4BF84}" type="pres">
      <dgm:prSet presAssocID="{FD4FC3E6-816D-4AEB-B8BB-6EEE07D24752}" presName="sibTrans" presStyleLbl="sibTrans2D1" presStyleIdx="1" presStyleCnt="3"/>
      <dgm:spPr/>
    </dgm:pt>
    <dgm:pt modelId="{CAE48DF5-126C-4C77-B14D-686BA4F7566B}" type="pres">
      <dgm:prSet presAssocID="{FD4FC3E6-816D-4AEB-B8BB-6EEE07D24752}" presName="connectorText" presStyleLbl="sibTrans2D1" presStyleIdx="1" presStyleCnt="3"/>
      <dgm:spPr/>
    </dgm:pt>
    <dgm:pt modelId="{9EFB8126-D6B8-45F6-9458-C752CD1CFADC}" type="pres">
      <dgm:prSet presAssocID="{B3084525-F027-4569-856C-C2F64374DEC3}" presName="node" presStyleLbl="node1" presStyleIdx="2" presStyleCnt="3">
        <dgm:presLayoutVars>
          <dgm:bulletEnabled val="1"/>
        </dgm:presLayoutVars>
      </dgm:prSet>
      <dgm:spPr/>
    </dgm:pt>
    <dgm:pt modelId="{8ADA8DBF-FB51-40A7-BCA0-F05C52DEC3DC}" type="pres">
      <dgm:prSet presAssocID="{79B9CAC2-E5D1-492C-ABCC-BFD7FD357DD1}" presName="sibTrans" presStyleLbl="sibTrans2D1" presStyleIdx="2" presStyleCnt="3"/>
      <dgm:spPr/>
    </dgm:pt>
    <dgm:pt modelId="{F6820324-C424-4883-8B37-AA734C31BB59}" type="pres">
      <dgm:prSet presAssocID="{79B9CAC2-E5D1-492C-ABCC-BFD7FD357DD1}" presName="connectorText" presStyleLbl="sibTrans2D1" presStyleIdx="2" presStyleCnt="3"/>
      <dgm:spPr/>
    </dgm:pt>
  </dgm:ptLst>
  <dgm:cxnLst>
    <dgm:cxn modelId="{7F619038-5640-4504-AAE2-FDDF20842A6E}" type="presOf" srcId="{D6C32F46-E29C-4CF0-BE4C-B95D3AF8602F}" destId="{70B5250B-1FC3-409E-BE83-98104DBDFB17}" srcOrd="0" destOrd="0" presId="urn:microsoft.com/office/officeart/2005/8/layout/cycle2"/>
    <dgm:cxn modelId="{E6D282BA-79A0-499E-A03A-26CCD7221EA8}" type="presOf" srcId="{B5BF5C5B-6AAE-4EAA-A5ED-22C082CEFE75}" destId="{7726D6F5-0643-4F9D-9406-F868FC2248EB}" srcOrd="0" destOrd="0" presId="urn:microsoft.com/office/officeart/2005/8/layout/cycle2"/>
    <dgm:cxn modelId="{09FC43ED-1460-461D-B14E-13902FC6676F}" srcId="{B5BF5C5B-6AAE-4EAA-A5ED-22C082CEFE75}" destId="{8F179703-8420-4BD4-90C2-908110A8BBA3}" srcOrd="0" destOrd="0" parTransId="{4ED5285B-2DDF-490C-9FE8-B7405B048C23}" sibTransId="{D6C32F46-E29C-4CF0-BE4C-B95D3AF8602F}"/>
    <dgm:cxn modelId="{49E63E8D-264D-4F2D-A4CF-75E5096D4E42}" srcId="{69E42168-EB6E-4DA4-BFE2-83B8414004EC}" destId="{F282A40F-A511-446A-8697-D2625C67C3BF}" srcOrd="0" destOrd="0" parTransId="{0227FEAE-5456-420D-AF04-3DB4376C2207}" sibTransId="{EF6A71E6-6413-4EEE-8203-6B9591012A20}"/>
    <dgm:cxn modelId="{E0C97D2D-AE77-4345-B653-B3B7289B7C0C}" type="presOf" srcId="{D6C32F46-E29C-4CF0-BE4C-B95D3AF8602F}" destId="{5D8C6711-7E95-4829-A1D0-DF4C48170522}" srcOrd="1" destOrd="0" presId="urn:microsoft.com/office/officeart/2005/8/layout/cycle2"/>
    <dgm:cxn modelId="{27F9232B-08AC-4990-85AC-94B4AC8DA8B2}" srcId="{B5BF5C5B-6AAE-4EAA-A5ED-22C082CEFE75}" destId="{69E42168-EB6E-4DA4-BFE2-83B8414004EC}" srcOrd="1" destOrd="0" parTransId="{6D3B3093-A3D4-44D3-815A-759F9CFD56C1}" sibTransId="{FD4FC3E6-816D-4AEB-B8BB-6EEE07D24752}"/>
    <dgm:cxn modelId="{0235C224-8D81-4BFD-A66F-4D6989EDB0AB}" type="presOf" srcId="{69E42168-EB6E-4DA4-BFE2-83B8414004EC}" destId="{CD6283DC-5084-458B-857F-2649F12F3766}" srcOrd="0" destOrd="0" presId="urn:microsoft.com/office/officeart/2005/8/layout/cycle2"/>
    <dgm:cxn modelId="{99BD627B-2FB0-47D8-8B48-BDEFA0C6E7D9}" type="presOf" srcId="{79B9CAC2-E5D1-492C-ABCC-BFD7FD357DD1}" destId="{F6820324-C424-4883-8B37-AA734C31BB59}" srcOrd="1" destOrd="0" presId="urn:microsoft.com/office/officeart/2005/8/layout/cycle2"/>
    <dgm:cxn modelId="{B5E6220D-1B67-4B56-A223-BD430F2BE078}" type="presOf" srcId="{79B9CAC2-E5D1-492C-ABCC-BFD7FD357DD1}" destId="{8ADA8DBF-FB51-40A7-BCA0-F05C52DEC3DC}" srcOrd="0" destOrd="0" presId="urn:microsoft.com/office/officeart/2005/8/layout/cycle2"/>
    <dgm:cxn modelId="{B39CA5B2-D64C-4888-B6F9-FFC7E1CA32CC}" type="presOf" srcId="{0A03A135-927B-4903-A788-E6D7B05B84F3}" destId="{CD6283DC-5084-458B-857F-2649F12F3766}" srcOrd="0" destOrd="3" presId="urn:microsoft.com/office/officeart/2005/8/layout/cycle2"/>
    <dgm:cxn modelId="{E5F1D828-FA02-4E33-A082-919FE8353379}" srcId="{69E42168-EB6E-4DA4-BFE2-83B8414004EC}" destId="{0A03A135-927B-4903-A788-E6D7B05B84F3}" srcOrd="2" destOrd="0" parTransId="{BC90C4EB-0880-4B07-A2DC-4D0A2E2F936D}" sibTransId="{2791E8DD-6759-47FB-9EC2-05C246B99A21}"/>
    <dgm:cxn modelId="{DAAB036C-D047-4572-B3D2-399CE5AAB6BD}" srcId="{69E42168-EB6E-4DA4-BFE2-83B8414004EC}" destId="{631D81C2-C4A9-4016-A786-8491CD76A5B8}" srcOrd="1" destOrd="0" parTransId="{32CD63CA-B37A-4266-857E-17B84E4436D9}" sibTransId="{C261F67F-A483-43C6-B10C-0257FBCB72FF}"/>
    <dgm:cxn modelId="{13826EE5-8020-4B3C-9EB6-6D0BF22E3634}" type="presOf" srcId="{8F179703-8420-4BD4-90C2-908110A8BBA3}" destId="{63DF6019-E361-4534-AF23-EA195AA5775F}" srcOrd="0" destOrd="0" presId="urn:microsoft.com/office/officeart/2005/8/layout/cycle2"/>
    <dgm:cxn modelId="{9BC557BA-2DFA-4AC4-A688-10E53E5158B6}" type="presOf" srcId="{FD4FC3E6-816D-4AEB-B8BB-6EEE07D24752}" destId="{CAE48DF5-126C-4C77-B14D-686BA4F7566B}" srcOrd="1" destOrd="0" presId="urn:microsoft.com/office/officeart/2005/8/layout/cycle2"/>
    <dgm:cxn modelId="{67582266-6B1D-4A62-8B6F-415972D163CA}" type="presOf" srcId="{F282A40F-A511-446A-8697-D2625C67C3BF}" destId="{CD6283DC-5084-458B-857F-2649F12F3766}" srcOrd="0" destOrd="1" presId="urn:microsoft.com/office/officeart/2005/8/layout/cycle2"/>
    <dgm:cxn modelId="{EA2398E2-39B8-4BF9-BC6F-6015B77595B1}" type="presOf" srcId="{FD4FC3E6-816D-4AEB-B8BB-6EEE07D24752}" destId="{12305D58-195F-4C08-AF57-E25246C4BF84}" srcOrd="0" destOrd="0" presId="urn:microsoft.com/office/officeart/2005/8/layout/cycle2"/>
    <dgm:cxn modelId="{1AE7FEDA-FD3A-4EF4-BA55-6BC540879567}" type="presOf" srcId="{631D81C2-C4A9-4016-A786-8491CD76A5B8}" destId="{CD6283DC-5084-458B-857F-2649F12F3766}" srcOrd="0" destOrd="2" presId="urn:microsoft.com/office/officeart/2005/8/layout/cycle2"/>
    <dgm:cxn modelId="{94AFE92E-B38E-4EFD-8F92-D1FA0A6CE06C}" srcId="{B5BF5C5B-6AAE-4EAA-A5ED-22C082CEFE75}" destId="{B3084525-F027-4569-856C-C2F64374DEC3}" srcOrd="2" destOrd="0" parTransId="{66A9B32A-4385-4DBC-94F0-5D4C94F52992}" sibTransId="{79B9CAC2-E5D1-492C-ABCC-BFD7FD357DD1}"/>
    <dgm:cxn modelId="{5FCEFC09-7568-4C54-A000-32DFAF88E1D8}" type="presOf" srcId="{B3084525-F027-4569-856C-C2F64374DEC3}" destId="{9EFB8126-D6B8-45F6-9458-C752CD1CFADC}" srcOrd="0" destOrd="0" presId="urn:microsoft.com/office/officeart/2005/8/layout/cycle2"/>
    <dgm:cxn modelId="{823A0693-9C68-4E7C-8FEA-964B9779AFD3}" type="presParOf" srcId="{7726D6F5-0643-4F9D-9406-F868FC2248EB}" destId="{63DF6019-E361-4534-AF23-EA195AA5775F}" srcOrd="0" destOrd="0" presId="urn:microsoft.com/office/officeart/2005/8/layout/cycle2"/>
    <dgm:cxn modelId="{37968DD6-4592-4E50-86EA-170E7AF79E5D}" type="presParOf" srcId="{7726D6F5-0643-4F9D-9406-F868FC2248EB}" destId="{70B5250B-1FC3-409E-BE83-98104DBDFB17}" srcOrd="1" destOrd="0" presId="urn:microsoft.com/office/officeart/2005/8/layout/cycle2"/>
    <dgm:cxn modelId="{1E24D246-3A82-48B7-A999-C2928265222D}" type="presParOf" srcId="{70B5250B-1FC3-409E-BE83-98104DBDFB17}" destId="{5D8C6711-7E95-4829-A1D0-DF4C48170522}" srcOrd="0" destOrd="0" presId="urn:microsoft.com/office/officeart/2005/8/layout/cycle2"/>
    <dgm:cxn modelId="{93AEDB81-2C31-4B4C-9CC9-9996885CCE8F}" type="presParOf" srcId="{7726D6F5-0643-4F9D-9406-F868FC2248EB}" destId="{CD6283DC-5084-458B-857F-2649F12F3766}" srcOrd="2" destOrd="0" presId="urn:microsoft.com/office/officeart/2005/8/layout/cycle2"/>
    <dgm:cxn modelId="{8B53DBBD-5134-4CC7-9351-2BB5790321C9}" type="presParOf" srcId="{7726D6F5-0643-4F9D-9406-F868FC2248EB}" destId="{12305D58-195F-4C08-AF57-E25246C4BF84}" srcOrd="3" destOrd="0" presId="urn:microsoft.com/office/officeart/2005/8/layout/cycle2"/>
    <dgm:cxn modelId="{231E5250-9B75-455D-B01A-7CD6364504D2}" type="presParOf" srcId="{12305D58-195F-4C08-AF57-E25246C4BF84}" destId="{CAE48DF5-126C-4C77-B14D-686BA4F7566B}" srcOrd="0" destOrd="0" presId="urn:microsoft.com/office/officeart/2005/8/layout/cycle2"/>
    <dgm:cxn modelId="{FDCC657A-B78F-4011-AAB7-59CAB8C971D5}" type="presParOf" srcId="{7726D6F5-0643-4F9D-9406-F868FC2248EB}" destId="{9EFB8126-D6B8-45F6-9458-C752CD1CFADC}" srcOrd="4" destOrd="0" presId="urn:microsoft.com/office/officeart/2005/8/layout/cycle2"/>
    <dgm:cxn modelId="{33A7537C-2EAC-49AD-ADDC-F4464E080757}" type="presParOf" srcId="{7726D6F5-0643-4F9D-9406-F868FC2248EB}" destId="{8ADA8DBF-FB51-40A7-BCA0-F05C52DEC3DC}" srcOrd="5" destOrd="0" presId="urn:microsoft.com/office/officeart/2005/8/layout/cycle2"/>
    <dgm:cxn modelId="{1AF2BCF7-0300-4994-A77F-FBAFA4D78529}" type="presParOf" srcId="{8ADA8DBF-FB51-40A7-BCA0-F05C52DEC3DC}" destId="{F6820324-C424-4883-8B37-AA734C31BB59}"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DF6019-E361-4534-AF23-EA195AA5775F}">
      <dsp:nvSpPr>
        <dsp:cNvPr id="0" name=""/>
        <dsp:cNvSpPr/>
      </dsp:nvSpPr>
      <dsp:spPr>
        <a:xfrm>
          <a:off x="2022042" y="111311"/>
          <a:ext cx="1765101" cy="1765101"/>
        </a:xfrm>
        <a:prstGeom prst="ellipse">
          <a:avLst/>
        </a:prstGeom>
        <a:solidFill>
          <a:schemeClr val="lt1">
            <a:hueOff val="0"/>
            <a:satOff val="0"/>
            <a:lumOff val="0"/>
            <a:alphaOff val="0"/>
          </a:schemeClr>
        </a:solidFill>
        <a:ln w="22225"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Gill Sans MT" pitchFamily="34" charset="0"/>
            </a:rPr>
            <a:t>Code</a:t>
          </a:r>
        </a:p>
      </dsp:txBody>
      <dsp:txXfrm>
        <a:off x="2280535" y="369804"/>
        <a:ext cx="1248115" cy="1248115"/>
      </dsp:txXfrm>
    </dsp:sp>
    <dsp:sp modelId="{70B5250B-1FC3-409E-BE83-98104DBDFB17}">
      <dsp:nvSpPr>
        <dsp:cNvPr id="0" name=""/>
        <dsp:cNvSpPr/>
      </dsp:nvSpPr>
      <dsp:spPr>
        <a:xfrm rot="3365582">
          <a:off x="3401754" y="1778661"/>
          <a:ext cx="461095" cy="59572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3432335" y="1840403"/>
        <a:ext cx="322767" cy="357433"/>
      </dsp:txXfrm>
    </dsp:sp>
    <dsp:sp modelId="{CD6283DC-5084-458B-857F-2649F12F3766}">
      <dsp:nvSpPr>
        <dsp:cNvPr id="0" name=""/>
        <dsp:cNvSpPr/>
      </dsp:nvSpPr>
      <dsp:spPr>
        <a:xfrm>
          <a:off x="3492018" y="2298292"/>
          <a:ext cx="1765101" cy="1765101"/>
        </a:xfrm>
        <a:prstGeom prst="ellipse">
          <a:avLst/>
        </a:prstGeom>
        <a:solidFill>
          <a:schemeClr val="lt1">
            <a:hueOff val="0"/>
            <a:satOff val="0"/>
            <a:lumOff val="0"/>
            <a:alphaOff val="0"/>
          </a:schemeClr>
        </a:solidFill>
        <a:ln w="22225"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Gill Sans MT" pitchFamily="34" charset="0"/>
            </a:rPr>
            <a:t>Download</a:t>
          </a:r>
        </a:p>
        <a:p>
          <a:pPr marL="228600" lvl="1" indent="-228600" algn="l" defTabSz="889000">
            <a:lnSpc>
              <a:spcPct val="90000"/>
            </a:lnSpc>
            <a:spcBef>
              <a:spcPct val="0"/>
            </a:spcBef>
            <a:spcAft>
              <a:spcPct val="15000"/>
            </a:spcAft>
            <a:buChar char="•"/>
          </a:pPr>
          <a:r>
            <a:rPr lang="en-US" sz="2000" kern="1200" dirty="0">
              <a:latin typeface="Gill Sans MT" pitchFamily="34" charset="0"/>
            </a:rPr>
            <a:t>Connect</a:t>
          </a:r>
        </a:p>
        <a:p>
          <a:pPr marL="228600" lvl="1" indent="-228600" algn="l" defTabSz="889000">
            <a:lnSpc>
              <a:spcPct val="90000"/>
            </a:lnSpc>
            <a:spcBef>
              <a:spcPct val="0"/>
            </a:spcBef>
            <a:spcAft>
              <a:spcPct val="15000"/>
            </a:spcAft>
            <a:buChar char="•"/>
          </a:pPr>
          <a:r>
            <a:rPr lang="en-US" sz="2000" kern="1200" dirty="0">
              <a:latin typeface="Gill Sans MT" pitchFamily="34" charset="0"/>
            </a:rPr>
            <a:t>Build</a:t>
          </a:r>
        </a:p>
        <a:p>
          <a:pPr marL="228600" lvl="1" indent="-228600" algn="l" defTabSz="889000">
            <a:lnSpc>
              <a:spcPct val="90000"/>
            </a:lnSpc>
            <a:spcBef>
              <a:spcPct val="0"/>
            </a:spcBef>
            <a:spcAft>
              <a:spcPct val="15000"/>
            </a:spcAft>
            <a:buChar char="•"/>
          </a:pPr>
          <a:r>
            <a:rPr lang="en-US" sz="2000" kern="1200" dirty="0">
              <a:latin typeface="Gill Sans MT" pitchFamily="34" charset="0"/>
            </a:rPr>
            <a:t>Install</a:t>
          </a:r>
        </a:p>
      </dsp:txBody>
      <dsp:txXfrm>
        <a:off x="3750511" y="2556785"/>
        <a:ext cx="1248115" cy="1248115"/>
      </dsp:txXfrm>
    </dsp:sp>
    <dsp:sp modelId="{12305D58-195F-4C08-AF57-E25246C4BF84}">
      <dsp:nvSpPr>
        <dsp:cNvPr id="0" name=""/>
        <dsp:cNvSpPr/>
      </dsp:nvSpPr>
      <dsp:spPr>
        <a:xfrm rot="10800000">
          <a:off x="2825990" y="2882982"/>
          <a:ext cx="470660" cy="59572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rot="10800000">
        <a:off x="2967188" y="3002126"/>
        <a:ext cx="329462" cy="357433"/>
      </dsp:txXfrm>
    </dsp:sp>
    <dsp:sp modelId="{9EFB8126-D6B8-45F6-9458-C752CD1CFADC}">
      <dsp:nvSpPr>
        <dsp:cNvPr id="0" name=""/>
        <dsp:cNvSpPr/>
      </dsp:nvSpPr>
      <dsp:spPr>
        <a:xfrm>
          <a:off x="838879" y="2298292"/>
          <a:ext cx="1765101" cy="1765101"/>
        </a:xfrm>
        <a:prstGeom prst="ellipse">
          <a:avLst/>
        </a:prstGeom>
        <a:solidFill>
          <a:schemeClr val="lt1">
            <a:hueOff val="0"/>
            <a:satOff val="0"/>
            <a:lumOff val="0"/>
            <a:alphaOff val="0"/>
          </a:schemeClr>
        </a:solidFill>
        <a:ln w="22225"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Gill Sans MT" pitchFamily="34" charset="0"/>
            </a:rPr>
            <a:t>Test</a:t>
          </a:r>
        </a:p>
      </dsp:txBody>
      <dsp:txXfrm>
        <a:off x="1097372" y="2556785"/>
        <a:ext cx="1248115" cy="1248115"/>
      </dsp:txXfrm>
    </dsp:sp>
    <dsp:sp modelId="{8ADA8DBF-FB51-40A7-BCA0-F05C52DEC3DC}">
      <dsp:nvSpPr>
        <dsp:cNvPr id="0" name=""/>
        <dsp:cNvSpPr/>
      </dsp:nvSpPr>
      <dsp:spPr>
        <a:xfrm rot="17904811">
          <a:off x="2116688" y="1799009"/>
          <a:ext cx="382349" cy="59572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2146750" y="1968597"/>
        <a:ext cx="267644" cy="35743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4667EB-4CB0-4913-8C3B-FB6368001114}" type="datetimeFigureOut">
              <a:rPr lang="en-US" smtClean="0"/>
              <a:t>8/3/2016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00BBC1-9690-492B-9F4C-FED9C23C7C71}" type="slidenum">
              <a:rPr lang="en-US" smtClean="0"/>
              <a:t>‹#›</a:t>
            </a:fld>
            <a:endParaRPr lang="en-US"/>
          </a:p>
        </p:txBody>
      </p:sp>
    </p:spTree>
    <p:extLst>
      <p:ext uri="{BB962C8B-B14F-4D97-AF65-F5344CB8AC3E}">
        <p14:creationId xmlns:p14="http://schemas.microsoft.com/office/powerpoint/2010/main" val="3955273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eveloper.android.com/studio/command-line/adb.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C1E6770D-F669-4F16-9A7E-D3BC02DAF4EA}" type="slidenum">
              <a:rPr lang="en-US" altLang="en-US">
                <a:latin typeface="Arial" panose="020B0604020202020204" pitchFamily="34" charset="0"/>
              </a:rPr>
              <a:pPr eaLnBrk="1" hangingPunct="1">
                <a:spcBef>
                  <a:spcPct val="0"/>
                </a:spcBef>
              </a:pPr>
              <a:t>1</a:t>
            </a:fld>
            <a:endParaRPr lang="en-US" altLang="en-US">
              <a:latin typeface="Arial" panose="020B0604020202020204" pitchFamily="34" charset="0"/>
            </a:endParaRPr>
          </a:p>
        </p:txBody>
      </p:sp>
    </p:spTree>
    <p:extLst>
      <p:ext uri="{BB962C8B-B14F-4D97-AF65-F5344CB8AC3E}">
        <p14:creationId xmlns:p14="http://schemas.microsoft.com/office/powerpoint/2010/main" val="3853987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8AB80055-A5A5-4388-9C3C-C4D3C5C5C7E8}" type="slidenum">
              <a:rPr lang="en-US" altLang="en-US"/>
              <a:pPr/>
              <a:t>15</a:t>
            </a:fld>
            <a:endParaRPr lang="en-US" altLang="en-US"/>
          </a:p>
        </p:txBody>
      </p:sp>
      <p:sp>
        <p:nvSpPr>
          <p:cNvPr id="3686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686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At this point, teams should attempt to launch the app, connect the gamepad, assign the driver number for a gamepad, and get familiar with the driver station user interface.  </a:t>
            </a:r>
          </a:p>
          <a:p>
            <a:pPr marL="215900" indent="-214313" eaLnBrk="1">
              <a:spcBef>
                <a:spcPct val="0"/>
              </a:spcBef>
              <a:tabLst>
                <a:tab pos="723900" algn="l"/>
                <a:tab pos="1447800" algn="l"/>
                <a:tab pos="2171700" algn="l"/>
                <a:tab pos="2895600" algn="l"/>
                <a:tab pos="3619500" algn="l"/>
                <a:tab pos="4343400" algn="l"/>
                <a:tab pos="5067300" algn="l"/>
              </a:tabLst>
            </a:pPr>
            <a:endParaRPr lang="en-US" altLang="en-US" sz="2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Please refer to Section 8.2 in the training manual.</a:t>
            </a:r>
          </a:p>
          <a:p>
            <a:pPr marL="215900" indent="-214313" eaLnBrk="1">
              <a:spcBef>
                <a:spcPct val="0"/>
              </a:spcBef>
              <a:tabLst>
                <a:tab pos="723900" algn="l"/>
                <a:tab pos="1447800" algn="l"/>
                <a:tab pos="2171700" algn="l"/>
                <a:tab pos="2895600" algn="l"/>
                <a:tab pos="3619500" algn="l"/>
                <a:tab pos="4343400" algn="l"/>
                <a:tab pos="5067300" algn="l"/>
              </a:tabLst>
            </a:pPr>
            <a:endParaRPr lang="en-US" altLang="en-US" sz="2000">
              <a:latin typeface="Arial" panose="020B0604020202020204" pitchFamily="34" charset="0"/>
              <a:ea typeface="Microsoft YaHei" panose="020B0503020204020204" pitchFamily="34" charset="-122"/>
            </a:endParaRPr>
          </a:p>
        </p:txBody>
      </p:sp>
      <p:sp>
        <p:nvSpPr>
          <p:cNvPr id="3686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8C460B90-21AE-47A7-BB0B-22BA7CE4CE2D}" type="slidenum">
              <a:rPr lang="en-US" altLang="en-US">
                <a:solidFill>
                  <a:srgbClr val="292934"/>
                </a:solidFill>
                <a:latin typeface="+mn-lt" charset="0"/>
                <a:cs typeface="+mn-ea" charset="0"/>
              </a:rPr>
              <a:pPr hangingPunct="1">
                <a:lnSpc>
                  <a:spcPct val="100000"/>
                </a:lnSpc>
              </a:pPr>
              <a:t>15</a:t>
            </a:fld>
            <a:endParaRPr lang="en-US" altLang="en-US">
              <a:solidFill>
                <a:srgbClr val="292934"/>
              </a:solidFill>
              <a:latin typeface="+mn-lt" charset="0"/>
              <a:cs typeface="+mn-ea" charset="0"/>
            </a:endParaRPr>
          </a:p>
        </p:txBody>
      </p:sp>
    </p:spTree>
    <p:extLst>
      <p:ext uri="{BB962C8B-B14F-4D97-AF65-F5344CB8AC3E}">
        <p14:creationId xmlns:p14="http://schemas.microsoft.com/office/powerpoint/2010/main" val="3128462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CCDB9A63-D22A-40F2-94F4-99713D80292B}" type="slidenum">
              <a:rPr lang="en-US" altLang="en-US"/>
              <a:pPr/>
              <a:t>16</a:t>
            </a:fld>
            <a:endParaRPr lang="en-US" altLang="en-US"/>
          </a:p>
        </p:txBody>
      </p:sp>
      <p:sp>
        <p:nvSpPr>
          <p:cNvPr id="3891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4"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215900" indent="-214313" eaLnBrk="1">
              <a:spcBef>
                <a:spcPct val="0"/>
              </a:spcBef>
              <a:tabLst>
                <a:tab pos="723900" algn="l"/>
                <a:tab pos="1447800" algn="l"/>
                <a:tab pos="2171700" algn="l"/>
                <a:tab pos="2895600" algn="l"/>
                <a:tab pos="3619500" algn="l"/>
                <a:tab pos="4343400" algn="l"/>
                <a:tab pos="5067300" algn="l"/>
              </a:tabLst>
            </a:pPr>
            <a:endParaRPr lang="en-US" altLang="en-US" sz="2000">
              <a:latin typeface="Arial" panose="020B0604020202020204" pitchFamily="34" charset="0"/>
              <a:ea typeface="Microsoft YaHei" panose="020B0503020204020204" pitchFamily="34" charset="-122"/>
            </a:endParaRPr>
          </a:p>
        </p:txBody>
      </p:sp>
      <p:sp>
        <p:nvSpPr>
          <p:cNvPr id="38915"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349A9BDD-8D56-4CDA-A1F7-43FB59D50C35}" type="slidenum">
              <a:rPr lang="en-US" altLang="en-US">
                <a:solidFill>
                  <a:srgbClr val="292934"/>
                </a:solidFill>
                <a:latin typeface="+mn-lt" charset="0"/>
                <a:cs typeface="+mn-ea" charset="0"/>
              </a:rPr>
              <a:pPr hangingPunct="1">
                <a:lnSpc>
                  <a:spcPct val="100000"/>
                </a:lnSpc>
              </a:pPr>
              <a:t>16</a:t>
            </a:fld>
            <a:endParaRPr lang="en-US" altLang="en-US">
              <a:solidFill>
                <a:srgbClr val="292934"/>
              </a:solidFill>
              <a:latin typeface="+mn-lt" charset="0"/>
              <a:cs typeface="+mn-ea" charset="0"/>
            </a:endParaRPr>
          </a:p>
        </p:txBody>
      </p:sp>
    </p:spTree>
    <p:extLst>
      <p:ext uri="{BB962C8B-B14F-4D97-AF65-F5344CB8AC3E}">
        <p14:creationId xmlns:p14="http://schemas.microsoft.com/office/powerpoint/2010/main" val="2665127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6A221984-0F61-4BA6-AE12-B93689F7793F}" type="slidenum">
              <a:rPr lang="en-US" altLang="en-US"/>
              <a:pPr/>
              <a:t>17</a:t>
            </a:fld>
            <a:endParaRPr lang="en-US" altLang="en-US"/>
          </a:p>
        </p:txBody>
      </p:sp>
      <p:sp>
        <p:nvSpPr>
          <p:cNvPr id="39937"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215900" indent="-214313" eaLnBrk="1">
              <a:spcBef>
                <a:spcPct val="0"/>
              </a:spcBef>
              <a:tabLst>
                <a:tab pos="723900" algn="l"/>
                <a:tab pos="1447800" algn="l"/>
                <a:tab pos="2171700" algn="l"/>
                <a:tab pos="2895600" algn="l"/>
                <a:tab pos="3619500" algn="l"/>
                <a:tab pos="4343400" algn="l"/>
                <a:tab pos="5067300" algn="l"/>
              </a:tabLst>
            </a:pPr>
            <a:endParaRPr lang="en-US" altLang="en-US" sz="2000" dirty="0">
              <a:latin typeface="Arial" panose="020B0604020202020204" pitchFamily="34" charset="0"/>
              <a:ea typeface="Microsoft YaHei" panose="020B0503020204020204" pitchFamily="34" charset="-122"/>
            </a:endParaRPr>
          </a:p>
        </p:txBody>
      </p:sp>
      <p:sp>
        <p:nvSpPr>
          <p:cNvPr id="39939"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CAF444C2-D905-45A6-8646-51CE472D5BA6}" type="slidenum">
              <a:rPr lang="en-US" altLang="en-US">
                <a:solidFill>
                  <a:srgbClr val="292934"/>
                </a:solidFill>
                <a:latin typeface="+mn-lt" charset="0"/>
                <a:cs typeface="+mn-ea" charset="0"/>
              </a:rPr>
              <a:pPr hangingPunct="1">
                <a:lnSpc>
                  <a:spcPct val="100000"/>
                </a:lnSpc>
              </a:pPr>
              <a:t>17</a:t>
            </a:fld>
            <a:endParaRPr lang="en-US" altLang="en-US">
              <a:solidFill>
                <a:srgbClr val="292934"/>
              </a:solidFill>
              <a:latin typeface="+mn-lt" charset="0"/>
              <a:cs typeface="+mn-ea" charset="0"/>
            </a:endParaRPr>
          </a:p>
        </p:txBody>
      </p:sp>
    </p:spTree>
    <p:extLst>
      <p:ext uri="{BB962C8B-B14F-4D97-AF65-F5344CB8AC3E}">
        <p14:creationId xmlns:p14="http://schemas.microsoft.com/office/powerpoint/2010/main" val="1158647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FA56B65C-46CE-4E8D-A48A-FB7004877A7A}" type="slidenum">
              <a:rPr lang="en-US" altLang="en-US"/>
              <a:pPr/>
              <a:t>18</a:t>
            </a:fld>
            <a:endParaRPr lang="en-US" altLang="en-US"/>
          </a:p>
        </p:txBody>
      </p:sp>
      <p:sp>
        <p:nvSpPr>
          <p:cNvPr id="40961"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215900" indent="-214313" eaLnBrk="1">
              <a:spcBef>
                <a:spcPct val="0"/>
              </a:spcBef>
              <a:tabLst>
                <a:tab pos="723900" algn="l"/>
                <a:tab pos="1447800" algn="l"/>
                <a:tab pos="2171700" algn="l"/>
                <a:tab pos="2895600" algn="l"/>
                <a:tab pos="3619500" algn="l"/>
                <a:tab pos="4343400" algn="l"/>
                <a:tab pos="5067300" algn="l"/>
              </a:tabLst>
            </a:pPr>
            <a:endParaRPr lang="en-US" altLang="en-US" sz="2000" dirty="0">
              <a:latin typeface="Arial" panose="020B0604020202020204" pitchFamily="34" charset="0"/>
              <a:ea typeface="Microsoft YaHei" panose="020B0503020204020204" pitchFamily="34" charset="-122"/>
            </a:endParaRPr>
          </a:p>
        </p:txBody>
      </p:sp>
      <p:sp>
        <p:nvSpPr>
          <p:cNvPr id="40963"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D32D4A1C-0188-4F1E-A7D2-04F10BF251D8}" type="slidenum">
              <a:rPr lang="en-US" altLang="en-US">
                <a:solidFill>
                  <a:srgbClr val="292934"/>
                </a:solidFill>
                <a:latin typeface="+mn-lt" charset="0"/>
                <a:cs typeface="+mn-ea" charset="0"/>
              </a:rPr>
              <a:pPr hangingPunct="1">
                <a:lnSpc>
                  <a:spcPct val="100000"/>
                </a:lnSpc>
              </a:pPr>
              <a:t>18</a:t>
            </a:fld>
            <a:endParaRPr lang="en-US" altLang="en-US">
              <a:solidFill>
                <a:srgbClr val="292934"/>
              </a:solidFill>
              <a:latin typeface="+mn-lt" charset="0"/>
              <a:cs typeface="+mn-ea" charset="0"/>
            </a:endParaRPr>
          </a:p>
        </p:txBody>
      </p:sp>
    </p:spTree>
    <p:extLst>
      <p:ext uri="{BB962C8B-B14F-4D97-AF65-F5344CB8AC3E}">
        <p14:creationId xmlns:p14="http://schemas.microsoft.com/office/powerpoint/2010/main" val="1880584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8CD31759-6FFD-4666-A8D7-62F7E252A0D6}" type="slidenum">
              <a:rPr lang="en-US" altLang="en-US"/>
              <a:pPr/>
              <a:t>19</a:t>
            </a:fld>
            <a:endParaRPr lang="en-US" altLang="en-US"/>
          </a:p>
        </p:txBody>
      </p:sp>
      <p:sp>
        <p:nvSpPr>
          <p:cNvPr id="4198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215900" indent="-214313" eaLnBrk="1">
              <a:spcBef>
                <a:spcPct val="0"/>
              </a:spcBef>
              <a:tabLst>
                <a:tab pos="723900" algn="l"/>
                <a:tab pos="1447800" algn="l"/>
                <a:tab pos="2171700" algn="l"/>
                <a:tab pos="2895600" algn="l"/>
                <a:tab pos="3619500" algn="l"/>
                <a:tab pos="4343400" algn="l"/>
                <a:tab pos="5067300" algn="l"/>
              </a:tabLst>
            </a:pPr>
            <a:endParaRPr lang="en-US" altLang="en-US" sz="2000">
              <a:latin typeface="Arial" panose="020B0604020202020204" pitchFamily="34" charset="0"/>
              <a:ea typeface="Microsoft YaHei" panose="020B0503020204020204" pitchFamily="34" charset="-122"/>
            </a:endParaRPr>
          </a:p>
        </p:txBody>
      </p:sp>
      <p:sp>
        <p:nvSpPr>
          <p:cNvPr id="4198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5B6E100-6174-425C-A518-CC0F77509BA1}" type="slidenum">
              <a:rPr lang="en-US" altLang="en-US">
                <a:solidFill>
                  <a:srgbClr val="292934"/>
                </a:solidFill>
                <a:latin typeface="+mn-lt" charset="0"/>
                <a:cs typeface="+mn-ea" charset="0"/>
              </a:rPr>
              <a:pPr hangingPunct="1">
                <a:lnSpc>
                  <a:spcPct val="100000"/>
                </a:lnSpc>
              </a:pPr>
              <a:t>19</a:t>
            </a:fld>
            <a:endParaRPr lang="en-US" altLang="en-US">
              <a:solidFill>
                <a:srgbClr val="292934"/>
              </a:solidFill>
              <a:latin typeface="+mn-lt" charset="0"/>
              <a:cs typeface="+mn-ea" charset="0"/>
            </a:endParaRPr>
          </a:p>
        </p:txBody>
      </p:sp>
    </p:spTree>
    <p:extLst>
      <p:ext uri="{BB962C8B-B14F-4D97-AF65-F5344CB8AC3E}">
        <p14:creationId xmlns:p14="http://schemas.microsoft.com/office/powerpoint/2010/main" val="2896506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A3648FDB-7598-4DC4-B631-E5F07808798E}" type="slidenum">
              <a:rPr lang="en-US" altLang="en-US"/>
              <a:pPr/>
              <a:t>22</a:t>
            </a:fld>
            <a:endParaRPr lang="en-US" altLang="en-US"/>
          </a:p>
        </p:txBody>
      </p:sp>
      <p:sp>
        <p:nvSpPr>
          <p:cNvPr id="43009"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0"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215900" indent="-214313" eaLnBrk="1">
              <a:spcBef>
                <a:spcPct val="0"/>
              </a:spcBef>
              <a:tabLst>
                <a:tab pos="723900" algn="l"/>
                <a:tab pos="1447800" algn="l"/>
                <a:tab pos="2171700" algn="l"/>
                <a:tab pos="2895600" algn="l"/>
                <a:tab pos="3619500" algn="l"/>
                <a:tab pos="4343400" algn="l"/>
                <a:tab pos="5067300" algn="l"/>
              </a:tabLst>
            </a:pPr>
            <a:endParaRPr lang="en-US" altLang="en-US" sz="2000">
              <a:latin typeface="Arial" panose="020B0604020202020204" pitchFamily="34" charset="0"/>
              <a:ea typeface="Microsoft YaHei" panose="020B0503020204020204" pitchFamily="34" charset="-122"/>
            </a:endParaRPr>
          </a:p>
        </p:txBody>
      </p:sp>
      <p:sp>
        <p:nvSpPr>
          <p:cNvPr id="43011"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567AC260-1A31-4487-954F-DA1B166016AB}" type="slidenum">
              <a:rPr lang="en-US" altLang="en-US">
                <a:solidFill>
                  <a:srgbClr val="292934"/>
                </a:solidFill>
                <a:latin typeface="+mn-lt" charset="0"/>
                <a:cs typeface="+mn-ea" charset="0"/>
              </a:rPr>
              <a:pPr hangingPunct="1">
                <a:lnSpc>
                  <a:spcPct val="100000"/>
                </a:lnSpc>
              </a:pPr>
              <a:t>22</a:t>
            </a:fld>
            <a:endParaRPr lang="en-US" altLang="en-US">
              <a:solidFill>
                <a:srgbClr val="292934"/>
              </a:solidFill>
              <a:latin typeface="+mn-lt" charset="0"/>
              <a:cs typeface="+mn-ea" charset="0"/>
            </a:endParaRPr>
          </a:p>
        </p:txBody>
      </p:sp>
    </p:spTree>
    <p:extLst>
      <p:ext uri="{BB962C8B-B14F-4D97-AF65-F5344CB8AC3E}">
        <p14:creationId xmlns:p14="http://schemas.microsoft.com/office/powerpoint/2010/main" val="3898306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5993B8A6-720B-4D31-9E4F-72C6664B6F68}" type="slidenum">
              <a:rPr lang="en-US" altLang="en-US"/>
              <a:pPr/>
              <a:t>23</a:t>
            </a:fld>
            <a:endParaRPr lang="en-US" altLang="en-US"/>
          </a:p>
        </p:txBody>
      </p:sp>
      <p:sp>
        <p:nvSpPr>
          <p:cNvPr id="46081"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2"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215900" indent="-214313" eaLnBrk="1">
              <a:spcBef>
                <a:spcPct val="0"/>
              </a:spcBef>
              <a:tabLst>
                <a:tab pos="723900" algn="l"/>
                <a:tab pos="1447800" algn="l"/>
                <a:tab pos="2171700" algn="l"/>
                <a:tab pos="2895600" algn="l"/>
                <a:tab pos="3619500" algn="l"/>
                <a:tab pos="4343400" algn="l"/>
                <a:tab pos="5067300" algn="l"/>
              </a:tabLst>
            </a:pPr>
            <a:endParaRPr lang="en-US" altLang="en-US" sz="2000">
              <a:latin typeface="Arial" panose="020B0604020202020204" pitchFamily="34" charset="0"/>
              <a:ea typeface="Microsoft YaHei" panose="020B0503020204020204" pitchFamily="34" charset="-122"/>
            </a:endParaRPr>
          </a:p>
        </p:txBody>
      </p:sp>
      <p:sp>
        <p:nvSpPr>
          <p:cNvPr id="46083"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E16CFBDB-8119-41FB-83C3-9D92F076832F}" type="slidenum">
              <a:rPr lang="en-US" altLang="en-US">
                <a:solidFill>
                  <a:srgbClr val="292934"/>
                </a:solidFill>
                <a:latin typeface="+mn-lt" charset="0"/>
                <a:cs typeface="+mn-ea" charset="0"/>
              </a:rPr>
              <a:pPr hangingPunct="1">
                <a:lnSpc>
                  <a:spcPct val="100000"/>
                </a:lnSpc>
              </a:pPr>
              <a:t>23</a:t>
            </a:fld>
            <a:endParaRPr lang="en-US" altLang="en-US">
              <a:solidFill>
                <a:srgbClr val="292934"/>
              </a:solidFill>
              <a:latin typeface="+mn-lt" charset="0"/>
              <a:cs typeface="+mn-ea" charset="0"/>
            </a:endParaRPr>
          </a:p>
        </p:txBody>
      </p:sp>
    </p:spTree>
    <p:extLst>
      <p:ext uri="{BB962C8B-B14F-4D97-AF65-F5344CB8AC3E}">
        <p14:creationId xmlns:p14="http://schemas.microsoft.com/office/powerpoint/2010/main" val="635795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9F30D847-6729-45E6-83E7-6E450FB386D6}" type="slidenum">
              <a:rPr lang="en-US" altLang="en-US">
                <a:latin typeface="Arial" panose="020B0604020202020204" pitchFamily="34" charset="0"/>
              </a:rPr>
              <a:pPr eaLnBrk="1" hangingPunct="1">
                <a:spcBef>
                  <a:spcPct val="0"/>
                </a:spcBef>
              </a:pPr>
              <a:t>24</a:t>
            </a:fld>
            <a:endParaRPr lang="en-US" altLang="en-US">
              <a:latin typeface="Arial" panose="020B0604020202020204" pitchFamily="34" charset="0"/>
            </a:endParaRPr>
          </a:p>
        </p:txBody>
      </p:sp>
    </p:spTree>
    <p:extLst>
      <p:ext uri="{BB962C8B-B14F-4D97-AF65-F5344CB8AC3E}">
        <p14:creationId xmlns:p14="http://schemas.microsoft.com/office/powerpoint/2010/main" val="274377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8C8263B3-8A4D-4EF0-9230-2EC16A6CA833}" type="slidenum">
              <a:rPr lang="en-US" altLang="en-US">
                <a:latin typeface="Arial" panose="020B0604020202020204" pitchFamily="34" charset="0"/>
              </a:rPr>
              <a:pPr eaLnBrk="1" hangingPunct="1">
                <a:spcBef>
                  <a:spcPct val="0"/>
                </a:spcBef>
              </a:pPr>
              <a:t>25</a:t>
            </a:fld>
            <a:endParaRPr lang="en-US" altLang="en-US">
              <a:latin typeface="Arial" panose="020B0604020202020204" pitchFamily="34" charset="0"/>
            </a:endParaRPr>
          </a:p>
        </p:txBody>
      </p:sp>
    </p:spTree>
    <p:extLst>
      <p:ext uri="{BB962C8B-B14F-4D97-AF65-F5344CB8AC3E}">
        <p14:creationId xmlns:p14="http://schemas.microsoft.com/office/powerpoint/2010/main" val="3336746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22D4A24B-91C4-49CB-82DA-6D2F348A2F24}" type="slidenum">
              <a:rPr lang="en-US" altLang="en-US">
                <a:latin typeface="Arial" panose="020B0604020202020204" pitchFamily="34" charset="0"/>
              </a:rPr>
              <a:pPr eaLnBrk="1" hangingPunct="1">
                <a:spcBef>
                  <a:spcPct val="0"/>
                </a:spcBef>
              </a:pPr>
              <a:t>26</a:t>
            </a:fld>
            <a:endParaRPr lang="en-US" altLang="en-US">
              <a:latin typeface="Arial" panose="020B0604020202020204" pitchFamily="34" charset="0"/>
            </a:endParaRPr>
          </a:p>
        </p:txBody>
      </p:sp>
    </p:spTree>
    <p:extLst>
      <p:ext uri="{BB962C8B-B14F-4D97-AF65-F5344CB8AC3E}">
        <p14:creationId xmlns:p14="http://schemas.microsoft.com/office/powerpoint/2010/main" val="2806299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79E0B8E3-1B47-4601-A3C7-D8E99517D1A8}" type="slidenum">
              <a:rPr lang="en-US" altLang="en-US"/>
              <a:pPr/>
              <a:t>5</a:t>
            </a:fld>
            <a:endParaRPr lang="en-US" altLang="en-US"/>
          </a:p>
        </p:txBody>
      </p:sp>
      <p:sp>
        <p:nvSpPr>
          <p:cNvPr id="30721"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dirty="0">
                <a:latin typeface="Arial" panose="020B0604020202020204" pitchFamily="34" charset="0"/>
                <a:ea typeface="Microsoft YaHei" panose="020B0503020204020204" pitchFamily="34" charset="-122"/>
              </a:rPr>
              <a:t>The system consists of a Driver Station (Android device, USB hub and gamepads) and a Robot Controller (mounted on robot).  It is a point to point system.  Each robot pair establishes its own unique </a:t>
            </a:r>
            <a:r>
              <a:rPr lang="en-US" altLang="en-US" sz="2000" dirty="0" err="1">
                <a:latin typeface="Arial" panose="020B0604020202020204" pitchFamily="34" charset="0"/>
                <a:ea typeface="Microsoft YaHei" panose="020B0503020204020204" pitchFamily="34" charset="-122"/>
              </a:rPr>
              <a:t>WiFi</a:t>
            </a:r>
            <a:r>
              <a:rPr lang="en-US" altLang="en-US" sz="2000" dirty="0">
                <a:latin typeface="Arial" panose="020B0604020202020204" pitchFamily="34" charset="0"/>
                <a:ea typeface="Microsoft YaHei" panose="020B0503020204020204" pitchFamily="34" charset="-122"/>
              </a:rPr>
              <a:t> Direct connection.</a:t>
            </a:r>
          </a:p>
        </p:txBody>
      </p:sp>
      <p:sp>
        <p:nvSpPr>
          <p:cNvPr id="30723"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2E035218-87C9-4B43-B900-FD6CFDF13D14}" type="slidenum">
              <a:rPr lang="en-US" altLang="en-US">
                <a:solidFill>
                  <a:srgbClr val="292934"/>
                </a:solidFill>
                <a:latin typeface="+mn-lt" charset="0"/>
                <a:cs typeface="+mn-ea" charset="0"/>
              </a:rPr>
              <a:pPr hangingPunct="1">
                <a:lnSpc>
                  <a:spcPct val="100000"/>
                </a:lnSpc>
              </a:pPr>
              <a:t>5</a:t>
            </a:fld>
            <a:endParaRPr lang="en-US" altLang="en-US">
              <a:solidFill>
                <a:srgbClr val="292934"/>
              </a:solidFill>
              <a:latin typeface="+mn-lt" charset="0"/>
              <a:cs typeface="+mn-ea" charset="0"/>
            </a:endParaRPr>
          </a:p>
        </p:txBody>
      </p:sp>
    </p:spTree>
    <p:extLst>
      <p:ext uri="{BB962C8B-B14F-4D97-AF65-F5344CB8AC3E}">
        <p14:creationId xmlns:p14="http://schemas.microsoft.com/office/powerpoint/2010/main" val="2458432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082E69E2-0FDF-49D0-B61F-7393480D877A}" type="slidenum">
              <a:rPr lang="en-US" altLang="en-US">
                <a:latin typeface="Arial" panose="020B0604020202020204" pitchFamily="34" charset="0"/>
              </a:rPr>
              <a:pPr eaLnBrk="1" hangingPunct="1">
                <a:spcBef>
                  <a:spcPct val="0"/>
                </a:spcBef>
              </a:pPr>
              <a:t>27</a:t>
            </a:fld>
            <a:endParaRPr lang="en-US" altLang="en-US">
              <a:latin typeface="Arial" panose="020B0604020202020204" pitchFamily="34" charset="0"/>
            </a:endParaRPr>
          </a:p>
        </p:txBody>
      </p:sp>
    </p:spTree>
    <p:extLst>
      <p:ext uri="{BB962C8B-B14F-4D97-AF65-F5344CB8AC3E}">
        <p14:creationId xmlns:p14="http://schemas.microsoft.com/office/powerpoint/2010/main" val="1903124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306C5555-7DAC-41E4-A304-5B2D29B543D7}" type="slidenum">
              <a:rPr lang="en-US" altLang="en-US">
                <a:latin typeface="Arial" panose="020B0604020202020204" pitchFamily="34" charset="0"/>
              </a:rPr>
              <a:pPr eaLnBrk="1" hangingPunct="1">
                <a:spcBef>
                  <a:spcPct val="0"/>
                </a:spcBef>
              </a:pPr>
              <a:t>28</a:t>
            </a:fld>
            <a:endParaRPr lang="en-US" altLang="en-US">
              <a:latin typeface="Arial" panose="020B0604020202020204" pitchFamily="34" charset="0"/>
            </a:endParaRPr>
          </a:p>
        </p:txBody>
      </p:sp>
    </p:spTree>
    <p:extLst>
      <p:ext uri="{BB962C8B-B14F-4D97-AF65-F5344CB8AC3E}">
        <p14:creationId xmlns:p14="http://schemas.microsoft.com/office/powerpoint/2010/main" val="3703248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EE899013-AD48-4BFD-AE22-A4FC6CF3F532}" type="slidenum">
              <a:rPr lang="en-US" altLang="en-US">
                <a:latin typeface="Arial" panose="020B0604020202020204" pitchFamily="34" charset="0"/>
              </a:rPr>
              <a:pPr eaLnBrk="1" hangingPunct="1">
                <a:spcBef>
                  <a:spcPct val="0"/>
                </a:spcBef>
              </a:pPr>
              <a:t>29</a:t>
            </a:fld>
            <a:endParaRPr lang="en-US" altLang="en-US">
              <a:latin typeface="Arial" panose="020B0604020202020204" pitchFamily="34" charset="0"/>
            </a:endParaRPr>
          </a:p>
        </p:txBody>
      </p:sp>
    </p:spTree>
    <p:extLst>
      <p:ext uri="{BB962C8B-B14F-4D97-AF65-F5344CB8AC3E}">
        <p14:creationId xmlns:p14="http://schemas.microsoft.com/office/powerpoint/2010/main" val="4076817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B55C3263-C287-4567-A5EB-DC19116C597F}" type="slidenum">
              <a:rPr lang="en-US" altLang="en-US">
                <a:latin typeface="Arial" panose="020B0604020202020204" pitchFamily="34" charset="0"/>
              </a:rPr>
              <a:pPr eaLnBrk="1" hangingPunct="1">
                <a:spcBef>
                  <a:spcPct val="0"/>
                </a:spcBef>
              </a:pPr>
              <a:t>30</a:t>
            </a:fld>
            <a:endParaRPr lang="en-US" altLang="en-US">
              <a:latin typeface="Arial" panose="020B0604020202020204" pitchFamily="34" charset="0"/>
            </a:endParaRPr>
          </a:p>
        </p:txBody>
      </p:sp>
    </p:spTree>
    <p:extLst>
      <p:ext uri="{BB962C8B-B14F-4D97-AF65-F5344CB8AC3E}">
        <p14:creationId xmlns:p14="http://schemas.microsoft.com/office/powerpoint/2010/main" val="809298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7FD337AF-D7B0-44EE-882C-493CE46D567D}" type="slidenum">
              <a:rPr lang="en-US" altLang="en-US">
                <a:latin typeface="Arial" panose="020B0604020202020204" pitchFamily="34" charset="0"/>
              </a:rPr>
              <a:pPr eaLnBrk="1" hangingPunct="1">
                <a:spcBef>
                  <a:spcPct val="0"/>
                </a:spcBef>
              </a:pPr>
              <a:t>31</a:t>
            </a:fld>
            <a:endParaRPr lang="en-US" altLang="en-US">
              <a:latin typeface="Arial" panose="020B0604020202020204" pitchFamily="34" charset="0"/>
            </a:endParaRPr>
          </a:p>
        </p:txBody>
      </p:sp>
    </p:spTree>
    <p:extLst>
      <p:ext uri="{BB962C8B-B14F-4D97-AF65-F5344CB8AC3E}">
        <p14:creationId xmlns:p14="http://schemas.microsoft.com/office/powerpoint/2010/main" val="2050211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1F90B7B7-704D-41DC-AAAE-09FDA9147C78}" type="slidenum">
              <a:rPr lang="en-US" altLang="en-US">
                <a:latin typeface="Arial" panose="020B0604020202020204" pitchFamily="34" charset="0"/>
              </a:rPr>
              <a:pPr eaLnBrk="1" hangingPunct="1">
                <a:spcBef>
                  <a:spcPct val="0"/>
                </a:spcBef>
              </a:pPr>
              <a:t>32</a:t>
            </a:fld>
            <a:endParaRPr lang="en-US" altLang="en-US">
              <a:latin typeface="Arial" panose="020B0604020202020204" pitchFamily="34" charset="0"/>
            </a:endParaRPr>
          </a:p>
        </p:txBody>
      </p:sp>
    </p:spTree>
    <p:extLst>
      <p:ext uri="{BB962C8B-B14F-4D97-AF65-F5344CB8AC3E}">
        <p14:creationId xmlns:p14="http://schemas.microsoft.com/office/powerpoint/2010/main" val="2297710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212A48BF-08B7-4FDC-A1CF-8873E5DBE314}" type="slidenum">
              <a:rPr lang="en-US" altLang="en-US">
                <a:latin typeface="Arial" panose="020B0604020202020204" pitchFamily="34" charset="0"/>
              </a:rPr>
              <a:pPr eaLnBrk="1" hangingPunct="1">
                <a:spcBef>
                  <a:spcPct val="0"/>
                </a:spcBef>
              </a:pPr>
              <a:t>33</a:t>
            </a:fld>
            <a:endParaRPr lang="en-US" altLang="en-US">
              <a:latin typeface="Arial" panose="020B0604020202020204" pitchFamily="34" charset="0"/>
            </a:endParaRPr>
          </a:p>
        </p:txBody>
      </p:sp>
    </p:spTree>
    <p:extLst>
      <p:ext uri="{BB962C8B-B14F-4D97-AF65-F5344CB8AC3E}">
        <p14:creationId xmlns:p14="http://schemas.microsoft.com/office/powerpoint/2010/main" val="3969108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941E843F-4074-4673-98C8-4C03B687DE52}" type="slidenum">
              <a:rPr lang="en-US" altLang="en-US">
                <a:latin typeface="Arial" panose="020B0604020202020204" pitchFamily="34" charset="0"/>
              </a:rPr>
              <a:pPr eaLnBrk="1" hangingPunct="1">
                <a:spcBef>
                  <a:spcPct val="0"/>
                </a:spcBef>
              </a:pPr>
              <a:t>34</a:t>
            </a:fld>
            <a:endParaRPr lang="en-US" altLang="en-US">
              <a:latin typeface="Arial" panose="020B0604020202020204" pitchFamily="34" charset="0"/>
            </a:endParaRPr>
          </a:p>
        </p:txBody>
      </p:sp>
    </p:spTree>
    <p:extLst>
      <p:ext uri="{BB962C8B-B14F-4D97-AF65-F5344CB8AC3E}">
        <p14:creationId xmlns:p14="http://schemas.microsoft.com/office/powerpoint/2010/main" val="407520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83491EE9-328F-4344-BC68-005A2134BB6E}" type="slidenum">
              <a:rPr lang="en-US" altLang="en-US">
                <a:latin typeface="Arial" panose="020B0604020202020204" pitchFamily="34" charset="0"/>
              </a:rPr>
              <a:pPr eaLnBrk="1" hangingPunct="1">
                <a:spcBef>
                  <a:spcPct val="0"/>
                </a:spcBef>
              </a:pPr>
              <a:t>35</a:t>
            </a:fld>
            <a:endParaRPr lang="en-US" altLang="en-US">
              <a:latin typeface="Arial" panose="020B0604020202020204" pitchFamily="34" charset="0"/>
            </a:endParaRPr>
          </a:p>
        </p:txBody>
      </p:sp>
    </p:spTree>
    <p:extLst>
      <p:ext uri="{BB962C8B-B14F-4D97-AF65-F5344CB8AC3E}">
        <p14:creationId xmlns:p14="http://schemas.microsoft.com/office/powerpoint/2010/main" val="3317924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B366D0C0-E01F-438D-9519-006D33B007C4}" type="slidenum">
              <a:rPr lang="en-US" altLang="en-US">
                <a:latin typeface="Arial" panose="020B0604020202020204" pitchFamily="34" charset="0"/>
              </a:rPr>
              <a:pPr eaLnBrk="1" hangingPunct="1">
                <a:spcBef>
                  <a:spcPct val="0"/>
                </a:spcBef>
              </a:pPr>
              <a:t>36</a:t>
            </a:fld>
            <a:endParaRPr lang="en-US" altLang="en-US">
              <a:latin typeface="Arial" panose="020B0604020202020204" pitchFamily="34" charset="0"/>
            </a:endParaRPr>
          </a:p>
        </p:txBody>
      </p:sp>
    </p:spTree>
    <p:extLst>
      <p:ext uri="{BB962C8B-B14F-4D97-AF65-F5344CB8AC3E}">
        <p14:creationId xmlns:p14="http://schemas.microsoft.com/office/powerpoint/2010/main" val="271487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8C9B0CFB-A41E-41DD-8199-F149DB5AA03B}" type="slidenum">
              <a:rPr lang="en-US" altLang="en-US"/>
              <a:pPr/>
              <a:t>7</a:t>
            </a:fld>
            <a:endParaRPr lang="en-US" altLang="en-US"/>
          </a:p>
        </p:txBody>
      </p:sp>
      <p:sp>
        <p:nvSpPr>
          <p:cNvPr id="3174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dirty="0">
                <a:latin typeface="Arial" panose="020B0604020202020204" pitchFamily="34" charset="0"/>
                <a:ea typeface="Microsoft YaHei" panose="020B0503020204020204" pitchFamily="34" charset="-122"/>
              </a:rPr>
              <a:t>A set of USB-enabled hardware modules are available for the Android platform. </a:t>
            </a:r>
          </a:p>
        </p:txBody>
      </p:sp>
      <p:sp>
        <p:nvSpPr>
          <p:cNvPr id="3174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960083B3-0C75-4465-9A9B-72246EBD0070}" type="slidenum">
              <a:rPr lang="en-US" altLang="en-US">
                <a:solidFill>
                  <a:srgbClr val="292934"/>
                </a:solidFill>
                <a:latin typeface="+mn-lt" charset="0"/>
                <a:cs typeface="+mn-ea" charset="0"/>
              </a:rPr>
              <a:pPr hangingPunct="1">
                <a:lnSpc>
                  <a:spcPct val="100000"/>
                </a:lnSpc>
              </a:pPr>
              <a:t>7</a:t>
            </a:fld>
            <a:endParaRPr lang="en-US" altLang="en-US">
              <a:solidFill>
                <a:srgbClr val="292934"/>
              </a:solidFill>
              <a:latin typeface="+mn-lt" charset="0"/>
              <a:cs typeface="+mn-ea" charset="0"/>
            </a:endParaRPr>
          </a:p>
        </p:txBody>
      </p:sp>
    </p:spTree>
    <p:extLst>
      <p:ext uri="{BB962C8B-B14F-4D97-AF65-F5344CB8AC3E}">
        <p14:creationId xmlns:p14="http://schemas.microsoft.com/office/powerpoint/2010/main" val="1062143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1FAA34E0-968F-42B6-AEBA-B14472AA5C4E}" type="slidenum">
              <a:rPr lang="en-US" altLang="en-US"/>
              <a:pPr/>
              <a:t>37</a:t>
            </a:fld>
            <a:endParaRPr lang="en-US" altLang="en-US"/>
          </a:p>
        </p:txBody>
      </p:sp>
      <p:sp>
        <p:nvSpPr>
          <p:cNvPr id="50177"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78"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eaLnBrk="1" hangingPunct="1">
              <a:spcBef>
                <a:spcPct val="0"/>
              </a:spcBef>
              <a:tabLst>
                <a:tab pos="723900" algn="l"/>
                <a:tab pos="1447800" algn="l"/>
                <a:tab pos="2171700" algn="l"/>
                <a:tab pos="2895600" algn="l"/>
                <a:tab pos="3619500" algn="l"/>
                <a:tab pos="4343400" algn="l"/>
                <a:tab pos="5067300" algn="l"/>
              </a:tabLst>
            </a:pPr>
            <a:endParaRPr lang="en-US" altLang="en-US" sz="2000">
              <a:latin typeface="Arial" panose="020B0604020202020204" pitchFamily="34" charset="0"/>
              <a:ea typeface="Microsoft YaHei" panose="020B0503020204020204" pitchFamily="34" charset="-122"/>
            </a:endParaRPr>
          </a:p>
          <a:p>
            <a:pPr eaLnBrk="1" hangingPunct="1">
              <a:spcBef>
                <a:spcPct val="0"/>
              </a:spcBef>
              <a:tabLst>
                <a:tab pos="723900" algn="l"/>
                <a:tab pos="1447800" algn="l"/>
                <a:tab pos="2171700" algn="l"/>
                <a:tab pos="2895600" algn="l"/>
                <a:tab pos="3619500" algn="l"/>
                <a:tab pos="4343400" algn="l"/>
                <a:tab pos="5067300" algn="l"/>
              </a:tabLst>
            </a:pPr>
            <a:endParaRPr lang="en-US" altLang="en-US" sz="2000">
              <a:latin typeface="Arial" panose="020B0604020202020204" pitchFamily="34" charset="0"/>
              <a:ea typeface="Microsoft YaHei" panose="020B0503020204020204" pitchFamily="34" charset="-122"/>
            </a:endParaRPr>
          </a:p>
        </p:txBody>
      </p:sp>
      <p:sp>
        <p:nvSpPr>
          <p:cNvPr id="50179"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6BF08DF7-4A75-4F8A-BB44-B1A1AF6DBC8C}" type="slidenum">
              <a:rPr lang="en-US" altLang="en-US">
                <a:solidFill>
                  <a:srgbClr val="292934"/>
                </a:solidFill>
                <a:latin typeface="+mn-lt" charset="0"/>
                <a:cs typeface="+mn-ea" charset="0"/>
              </a:rPr>
              <a:pPr hangingPunct="1">
                <a:lnSpc>
                  <a:spcPct val="100000"/>
                </a:lnSpc>
              </a:pPr>
              <a:t>37</a:t>
            </a:fld>
            <a:endParaRPr lang="en-US" altLang="en-US">
              <a:solidFill>
                <a:srgbClr val="292934"/>
              </a:solidFill>
              <a:latin typeface="+mn-lt" charset="0"/>
              <a:cs typeface="+mn-ea" charset="0"/>
            </a:endParaRPr>
          </a:p>
        </p:txBody>
      </p:sp>
    </p:spTree>
    <p:extLst>
      <p:ext uri="{BB962C8B-B14F-4D97-AF65-F5344CB8AC3E}">
        <p14:creationId xmlns:p14="http://schemas.microsoft.com/office/powerpoint/2010/main" val="878806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3E4EF873-26BD-437D-B606-FE42D66C7C6B}" type="slidenum">
              <a:rPr lang="en-US" altLang="en-US"/>
              <a:pPr/>
              <a:t>38</a:t>
            </a:fld>
            <a:endParaRPr lang="en-US" altLang="en-US"/>
          </a:p>
        </p:txBody>
      </p:sp>
      <p:sp>
        <p:nvSpPr>
          <p:cNvPr id="4710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dirty="0">
                <a:latin typeface="Arial" panose="020B0604020202020204" pitchFamily="34" charset="0"/>
                <a:ea typeface="Microsoft YaHei" panose="020B0503020204020204" pitchFamily="34" charset="-122"/>
              </a:rPr>
              <a:t>Log files are stored on each device as</a:t>
            </a:r>
          </a:p>
          <a:p>
            <a:pPr marL="215900" indent="-214313" eaLnBrk="1">
              <a:spcBef>
                <a:spcPct val="0"/>
              </a:spcBef>
              <a:tabLst>
                <a:tab pos="723900" algn="l"/>
                <a:tab pos="1447800" algn="l"/>
                <a:tab pos="2171700" algn="l"/>
                <a:tab pos="2895600" algn="l"/>
                <a:tab pos="3619500" algn="l"/>
                <a:tab pos="4343400" algn="l"/>
                <a:tab pos="5067300" algn="l"/>
              </a:tabLst>
            </a:pPr>
            <a:endParaRPr lang="en-US" altLang="en-US" sz="2000" dirty="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dirty="0">
                <a:latin typeface="Arial" panose="020B0604020202020204" pitchFamily="34" charset="0"/>
                <a:ea typeface="Microsoft YaHei" panose="020B0503020204020204" pitchFamily="34" charset="-122"/>
              </a:rPr>
              <a:t>/</a:t>
            </a:r>
            <a:r>
              <a:rPr lang="en-US" altLang="en-US" sz="2000" dirty="0" err="1">
                <a:latin typeface="Arial" panose="020B0604020202020204" pitchFamily="34" charset="0"/>
                <a:ea typeface="Microsoft YaHei" panose="020B0503020204020204" pitchFamily="34" charset="-122"/>
              </a:rPr>
              <a:t>sdcard</a:t>
            </a:r>
            <a:r>
              <a:rPr lang="en-US" altLang="en-US" sz="2000" dirty="0">
                <a:latin typeface="Arial" panose="020B0604020202020204" pitchFamily="34" charset="0"/>
                <a:ea typeface="Microsoft YaHei" panose="020B0503020204020204" pitchFamily="34" charset="-122"/>
              </a:rPr>
              <a:t>/</a:t>
            </a:r>
            <a:r>
              <a:rPr lang="en-US" altLang="en-US" sz="2000" dirty="0" err="1">
                <a:latin typeface="Arial" panose="020B0604020202020204" pitchFamily="34" charset="0"/>
                <a:ea typeface="Microsoft YaHei" panose="020B0503020204020204" pitchFamily="34" charset="-122"/>
              </a:rPr>
              <a:t>com.qualcomm.ftcrobotcontroller.logcat</a:t>
            </a:r>
            <a:endParaRPr lang="en-US" altLang="en-US" sz="2000" dirty="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Lst>
            </a:pPr>
            <a:endParaRPr lang="en-US" altLang="en-US" sz="2000" dirty="0">
              <a:latin typeface="Arial" panose="020B0604020202020204" pitchFamily="34" charset="0"/>
              <a:ea typeface="Microsoft YaHei" panose="020B0503020204020204" pitchFamily="34" charset="-122"/>
            </a:endParaRPr>
          </a:p>
          <a:p>
            <a:pPr eaLnBrk="1" hangingPunct="1">
              <a:spcBef>
                <a:spcPct val="0"/>
              </a:spcBef>
              <a:tabLst>
                <a:tab pos="723900" algn="l"/>
                <a:tab pos="1447800" algn="l"/>
                <a:tab pos="2171700" algn="l"/>
                <a:tab pos="2895600" algn="l"/>
                <a:tab pos="3619500" algn="l"/>
                <a:tab pos="4343400" algn="l"/>
                <a:tab pos="5067300" algn="l"/>
              </a:tabLst>
            </a:pPr>
            <a:r>
              <a:rPr lang="en-US" altLang="en-US" sz="2000" dirty="0">
                <a:latin typeface="Arial" panose="020B0604020202020204" pitchFamily="34" charset="0"/>
                <a:ea typeface="Microsoft YaHei" panose="020B0503020204020204" pitchFamily="34" charset="-122"/>
              </a:rPr>
              <a:t>/</a:t>
            </a:r>
            <a:r>
              <a:rPr lang="en-US" altLang="en-US" sz="2000" dirty="0" err="1">
                <a:latin typeface="Arial" panose="020B0604020202020204" pitchFamily="34" charset="0"/>
                <a:ea typeface="Microsoft YaHei" panose="020B0503020204020204" pitchFamily="34" charset="-122"/>
              </a:rPr>
              <a:t>sdcard</a:t>
            </a:r>
            <a:r>
              <a:rPr lang="en-US" altLang="en-US" sz="2000" dirty="0">
                <a:latin typeface="Arial" panose="020B0604020202020204" pitchFamily="34" charset="0"/>
                <a:ea typeface="Microsoft YaHei" panose="020B0503020204020204" pitchFamily="34" charset="-122"/>
              </a:rPr>
              <a:t>/</a:t>
            </a:r>
            <a:r>
              <a:rPr lang="en-US" altLang="en-US" sz="2000" dirty="0" err="1">
                <a:latin typeface="Arial" panose="020B0604020202020204" pitchFamily="34" charset="0"/>
                <a:ea typeface="Microsoft YaHei" panose="020B0503020204020204" pitchFamily="34" charset="-122"/>
              </a:rPr>
              <a:t>com.qualcomm.ftcdriverstation.logcat</a:t>
            </a:r>
            <a:endParaRPr lang="en-US" altLang="en-US" sz="2000" dirty="0">
              <a:latin typeface="Arial" panose="020B0604020202020204" pitchFamily="34" charset="0"/>
              <a:ea typeface="Microsoft YaHei"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tab pos="723900" algn="l"/>
                <a:tab pos="1447800" algn="l"/>
                <a:tab pos="2171700" algn="l"/>
                <a:tab pos="2895600" algn="l"/>
                <a:tab pos="3619500" algn="l"/>
                <a:tab pos="4343400" algn="l"/>
                <a:tab pos="5067300" algn="l"/>
              </a:tabLst>
              <a:defRPr/>
            </a:pPr>
            <a:endParaRPr lang="en-US" sz="1200" b="0" i="0" u="sng" kern="1200" dirty="0">
              <a:solidFill>
                <a:schemeClr val="tx1"/>
              </a:solidFill>
              <a:effectLst/>
              <a:latin typeface="+mn-lt"/>
              <a:ea typeface="+mn-ea"/>
              <a:cs typeface="+mn-cs"/>
              <a:hlinkClick r:id="rId3"/>
            </a:endParaRPr>
          </a:p>
          <a:p>
            <a:pPr marL="0" marR="0" lvl="0" indent="0" algn="l" defTabSz="914400" rtl="0" eaLnBrk="1" fontAlgn="auto" latinLnBrk="0" hangingPunct="1">
              <a:lnSpc>
                <a:spcPct val="100000"/>
              </a:lnSpc>
              <a:spcBef>
                <a:spcPct val="0"/>
              </a:spcBef>
              <a:spcAft>
                <a:spcPts val="0"/>
              </a:spcAft>
              <a:buClrTx/>
              <a:buSzTx/>
              <a:buFontTx/>
              <a:buNone/>
              <a:tabLst>
                <a:tab pos="723900" algn="l"/>
                <a:tab pos="1447800" algn="l"/>
                <a:tab pos="2171700" algn="l"/>
                <a:tab pos="2895600" algn="l"/>
                <a:tab pos="3619500" algn="l"/>
                <a:tab pos="4343400" algn="l"/>
                <a:tab pos="5067300" algn="l"/>
              </a:tabLst>
              <a:defRPr/>
            </a:pPr>
            <a:r>
              <a:rPr lang="en-US" sz="1200" b="0" i="0" u="sng" kern="1200" dirty="0">
                <a:solidFill>
                  <a:schemeClr val="tx1"/>
                </a:solidFill>
                <a:effectLst/>
                <a:latin typeface="+mn-lt"/>
                <a:ea typeface="+mn-ea"/>
                <a:cs typeface="+mn-cs"/>
                <a:hlinkClick r:id="rId3"/>
              </a:rPr>
              <a:t>Android Debug Bridge | Android Studio - Android Developers</a:t>
            </a:r>
            <a:endParaRPr lang="en-US" sz="1200" b="0" i="0" kern="1200" dirty="0">
              <a:solidFill>
                <a:schemeClr val="tx1"/>
              </a:solidFill>
              <a:effectLst/>
              <a:latin typeface="+mn-lt"/>
              <a:ea typeface="+mn-ea"/>
              <a:cs typeface="+mn-cs"/>
            </a:endParaRPr>
          </a:p>
          <a:p>
            <a:pPr eaLnBrk="1" hangingPunct="1">
              <a:spcBef>
                <a:spcPct val="0"/>
              </a:spcBef>
              <a:tabLst>
                <a:tab pos="723900" algn="l"/>
                <a:tab pos="1447800" algn="l"/>
                <a:tab pos="2171700" algn="l"/>
                <a:tab pos="2895600" algn="l"/>
                <a:tab pos="3619500" algn="l"/>
                <a:tab pos="4343400" algn="l"/>
                <a:tab pos="5067300" algn="l"/>
              </a:tabLst>
            </a:pPr>
            <a:endParaRPr lang="en-US" altLang="en-US" sz="2000" dirty="0">
              <a:latin typeface="Arial" panose="020B0604020202020204" pitchFamily="34" charset="0"/>
              <a:ea typeface="Microsoft YaHei" panose="020B0503020204020204" pitchFamily="34" charset="-122"/>
            </a:endParaRPr>
          </a:p>
          <a:p>
            <a:pPr eaLnBrk="1" hangingPunct="1">
              <a:spcBef>
                <a:spcPct val="0"/>
              </a:spcBef>
              <a:tabLst>
                <a:tab pos="723900" algn="l"/>
                <a:tab pos="1447800" algn="l"/>
                <a:tab pos="2171700" algn="l"/>
                <a:tab pos="2895600" algn="l"/>
                <a:tab pos="3619500" algn="l"/>
                <a:tab pos="4343400" algn="l"/>
                <a:tab pos="5067300" algn="l"/>
              </a:tabLst>
            </a:pPr>
            <a:endParaRPr lang="en-US" altLang="en-US" sz="2000" dirty="0">
              <a:latin typeface="Arial" panose="020B0604020202020204" pitchFamily="34" charset="0"/>
              <a:ea typeface="Microsoft YaHei" panose="020B0503020204020204" pitchFamily="34" charset="-122"/>
            </a:endParaRPr>
          </a:p>
          <a:p>
            <a:pPr eaLnBrk="1" hangingPunct="1">
              <a:spcBef>
                <a:spcPct val="0"/>
              </a:spcBef>
              <a:tabLst>
                <a:tab pos="723900" algn="l"/>
                <a:tab pos="1447800" algn="l"/>
                <a:tab pos="2171700" algn="l"/>
                <a:tab pos="2895600" algn="l"/>
                <a:tab pos="3619500" algn="l"/>
                <a:tab pos="4343400" algn="l"/>
                <a:tab pos="5067300" algn="l"/>
              </a:tabLst>
            </a:pPr>
            <a:endParaRPr lang="en-US" altLang="en-US" sz="2000" dirty="0">
              <a:latin typeface="Arial" panose="020B0604020202020204" pitchFamily="34" charset="0"/>
              <a:ea typeface="Microsoft YaHei" panose="020B0503020204020204" pitchFamily="34" charset="-122"/>
            </a:endParaRPr>
          </a:p>
        </p:txBody>
      </p:sp>
      <p:sp>
        <p:nvSpPr>
          <p:cNvPr id="4710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2D8893B4-B5B8-4EA5-A9AA-B76167DD25D5}" type="slidenum">
              <a:rPr lang="en-US" altLang="en-US">
                <a:solidFill>
                  <a:srgbClr val="292934"/>
                </a:solidFill>
                <a:latin typeface="+mn-lt" charset="0"/>
                <a:cs typeface="+mn-ea" charset="0"/>
              </a:rPr>
              <a:pPr hangingPunct="1">
                <a:lnSpc>
                  <a:spcPct val="100000"/>
                </a:lnSpc>
              </a:pPr>
              <a:t>38</a:t>
            </a:fld>
            <a:endParaRPr lang="en-US" altLang="en-US">
              <a:solidFill>
                <a:srgbClr val="292934"/>
              </a:solidFill>
              <a:latin typeface="+mn-lt" charset="0"/>
              <a:cs typeface="+mn-ea" charset="0"/>
            </a:endParaRPr>
          </a:p>
        </p:txBody>
      </p:sp>
    </p:spTree>
    <p:extLst>
      <p:ext uri="{BB962C8B-B14F-4D97-AF65-F5344CB8AC3E}">
        <p14:creationId xmlns:p14="http://schemas.microsoft.com/office/powerpoint/2010/main" val="2369563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E6714CE8-429A-4ADC-BE79-8E0E0540B2D8}" type="slidenum">
              <a:rPr lang="en-US" altLang="en-US"/>
              <a:pPr/>
              <a:t>39</a:t>
            </a:fld>
            <a:endParaRPr lang="en-US" altLang="en-US"/>
          </a:p>
        </p:txBody>
      </p:sp>
      <p:sp>
        <p:nvSpPr>
          <p:cNvPr id="51201"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2"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215900" indent="-214313" eaLnBrk="1">
              <a:spcBef>
                <a:spcPct val="0"/>
              </a:spcBef>
              <a:tabLst>
                <a:tab pos="723900" algn="l"/>
                <a:tab pos="1447800" algn="l"/>
                <a:tab pos="2171700" algn="l"/>
                <a:tab pos="2895600" algn="l"/>
                <a:tab pos="3619500" algn="l"/>
                <a:tab pos="4343400" algn="l"/>
                <a:tab pos="5067300" algn="l"/>
              </a:tabLst>
            </a:pPr>
            <a:endParaRPr lang="en-US" altLang="en-US" sz="2000">
              <a:latin typeface="Arial" panose="020B0604020202020204" pitchFamily="34" charset="0"/>
              <a:ea typeface="Microsoft YaHei" panose="020B0503020204020204" pitchFamily="34" charset="-122"/>
            </a:endParaRPr>
          </a:p>
        </p:txBody>
      </p:sp>
      <p:sp>
        <p:nvSpPr>
          <p:cNvPr id="51203"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F99A8D53-CA77-48A0-BEE6-47030A104CF7}" type="slidenum">
              <a:rPr lang="en-US" altLang="en-US">
                <a:solidFill>
                  <a:srgbClr val="292934"/>
                </a:solidFill>
                <a:latin typeface="+mn-lt" charset="0"/>
                <a:cs typeface="+mn-ea" charset="0"/>
              </a:rPr>
              <a:pPr hangingPunct="1">
                <a:lnSpc>
                  <a:spcPct val="100000"/>
                </a:lnSpc>
              </a:pPr>
              <a:t>39</a:t>
            </a:fld>
            <a:endParaRPr lang="en-US" altLang="en-US">
              <a:solidFill>
                <a:srgbClr val="292934"/>
              </a:solidFill>
              <a:latin typeface="+mn-lt" charset="0"/>
              <a:cs typeface="+mn-ea" charset="0"/>
            </a:endParaRPr>
          </a:p>
        </p:txBody>
      </p:sp>
    </p:spTree>
    <p:extLst>
      <p:ext uri="{BB962C8B-B14F-4D97-AF65-F5344CB8AC3E}">
        <p14:creationId xmlns:p14="http://schemas.microsoft.com/office/powerpoint/2010/main" val="2287403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96645A6-0C25-45A0-81F8-BAFDA8480B0E}" type="slidenum">
              <a:rPr lang="en-US" altLang="en-US"/>
              <a:pPr/>
              <a:t>40</a:t>
            </a:fld>
            <a:endParaRPr lang="en-US" altLang="en-US"/>
          </a:p>
        </p:txBody>
      </p:sp>
      <p:sp>
        <p:nvSpPr>
          <p:cNvPr id="52225"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802702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E289D098-6D3A-4714-AD09-48FB2AFE2339}" type="slidenum">
              <a:rPr lang="en-US" altLang="en-US">
                <a:latin typeface="Arial" panose="020B0604020202020204" pitchFamily="34" charset="0"/>
              </a:rPr>
              <a:pPr eaLnBrk="1" hangingPunct="1">
                <a:spcBef>
                  <a:spcPct val="0"/>
                </a:spcBef>
              </a:pPr>
              <a:t>42</a:t>
            </a:fld>
            <a:endParaRPr lang="en-US" altLang="en-US">
              <a:latin typeface="Arial" panose="020B0604020202020204" pitchFamily="34" charset="0"/>
            </a:endParaRPr>
          </a:p>
        </p:txBody>
      </p:sp>
    </p:spTree>
    <p:extLst>
      <p:ext uri="{BB962C8B-B14F-4D97-AF65-F5344CB8AC3E}">
        <p14:creationId xmlns:p14="http://schemas.microsoft.com/office/powerpoint/2010/main" val="2442313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F2032B5B-C9B3-464B-8966-1516C7EE93E2}" type="slidenum">
              <a:rPr lang="en-US" altLang="en-US"/>
              <a:pPr/>
              <a:t>43</a:t>
            </a:fld>
            <a:endParaRPr lang="en-US" altLang="en-US"/>
          </a:p>
        </p:txBody>
      </p:sp>
      <p:sp>
        <p:nvSpPr>
          <p:cNvPr id="48129"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eaLnBrk="1" hangingPunct="1">
              <a:spcBef>
                <a:spcPct val="0"/>
              </a:spcBef>
              <a:tabLst>
                <a:tab pos="723900" algn="l"/>
                <a:tab pos="1447800" algn="l"/>
                <a:tab pos="2171700" algn="l"/>
                <a:tab pos="2895600" algn="l"/>
                <a:tab pos="3619500" algn="l"/>
                <a:tab pos="4343400" algn="l"/>
                <a:tab pos="5067300" algn="l"/>
              </a:tabLst>
            </a:pPr>
            <a:endParaRPr lang="en-US" altLang="en-US" sz="2000">
              <a:latin typeface="Arial" panose="020B0604020202020204" pitchFamily="34" charset="0"/>
              <a:ea typeface="Microsoft YaHei" panose="020B0503020204020204" pitchFamily="34" charset="-122"/>
            </a:endParaRPr>
          </a:p>
          <a:p>
            <a:pPr eaLnBrk="1" hangingPunct="1">
              <a:spcBef>
                <a:spcPct val="0"/>
              </a:spcBef>
              <a:tabLst>
                <a:tab pos="723900" algn="l"/>
                <a:tab pos="1447800" algn="l"/>
                <a:tab pos="2171700" algn="l"/>
                <a:tab pos="2895600" algn="l"/>
                <a:tab pos="3619500" algn="l"/>
                <a:tab pos="4343400" algn="l"/>
                <a:tab pos="5067300" algn="l"/>
              </a:tabLst>
            </a:pPr>
            <a:endParaRPr lang="en-US" altLang="en-US" sz="2000">
              <a:latin typeface="Arial" panose="020B0604020202020204" pitchFamily="34" charset="0"/>
              <a:ea typeface="Microsoft YaHei" panose="020B0503020204020204" pitchFamily="34" charset="-122"/>
            </a:endParaRPr>
          </a:p>
        </p:txBody>
      </p:sp>
      <p:sp>
        <p:nvSpPr>
          <p:cNvPr id="48131"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8DFD088B-7C1D-41F0-B73D-BA4804D2E728}" type="slidenum">
              <a:rPr lang="en-US" altLang="en-US">
                <a:solidFill>
                  <a:srgbClr val="292934"/>
                </a:solidFill>
                <a:latin typeface="+mn-lt" charset="0"/>
                <a:cs typeface="+mn-ea" charset="0"/>
              </a:rPr>
              <a:pPr hangingPunct="1">
                <a:lnSpc>
                  <a:spcPct val="100000"/>
                </a:lnSpc>
              </a:pPr>
              <a:t>43</a:t>
            </a:fld>
            <a:endParaRPr lang="en-US" altLang="en-US">
              <a:solidFill>
                <a:srgbClr val="292934"/>
              </a:solidFill>
              <a:latin typeface="+mn-lt" charset="0"/>
              <a:cs typeface="+mn-ea" charset="0"/>
            </a:endParaRPr>
          </a:p>
        </p:txBody>
      </p:sp>
    </p:spTree>
    <p:extLst>
      <p:ext uri="{BB962C8B-B14F-4D97-AF65-F5344CB8AC3E}">
        <p14:creationId xmlns:p14="http://schemas.microsoft.com/office/powerpoint/2010/main" val="3664176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0C34AC36-BD0D-408D-B72A-D2444D1EEBC0}" type="slidenum">
              <a:rPr lang="en-US" altLang="en-US"/>
              <a:pPr/>
              <a:t>8</a:t>
            </a:fld>
            <a:endParaRPr lang="en-US" altLang="en-US"/>
          </a:p>
        </p:txBody>
      </p:sp>
      <p:sp>
        <p:nvSpPr>
          <p:cNvPr id="32769"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Note Android device (robot controller), 12V battery, Power Module and Legacy Module.</a:t>
            </a:r>
          </a:p>
          <a:p>
            <a:pPr marL="215900" indent="-214313" eaLnBrk="1">
              <a:spcBef>
                <a:spcPct val="0"/>
              </a:spcBef>
              <a:tabLst>
                <a:tab pos="723900" algn="l"/>
                <a:tab pos="1447800" algn="l"/>
                <a:tab pos="2171700" algn="l"/>
                <a:tab pos="2895600" algn="l"/>
                <a:tab pos="3619500" algn="l"/>
                <a:tab pos="4343400" algn="l"/>
                <a:tab pos="5067300" algn="l"/>
              </a:tabLst>
            </a:pPr>
            <a:endParaRPr lang="en-US" altLang="en-US" sz="2000">
              <a:latin typeface="Arial" panose="020B0604020202020204" pitchFamily="34" charset="0"/>
              <a:ea typeface="Microsoft YaHei" panose="020B0503020204020204" pitchFamily="34" charset="-122"/>
            </a:endParaRPr>
          </a:p>
        </p:txBody>
      </p:sp>
      <p:sp>
        <p:nvSpPr>
          <p:cNvPr id="32771"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2DD79C9E-3B8F-41ED-9D30-B7C1520FAFCB}" type="slidenum">
              <a:rPr lang="en-US" altLang="en-US">
                <a:solidFill>
                  <a:srgbClr val="292934"/>
                </a:solidFill>
                <a:latin typeface="+mn-lt" charset="0"/>
                <a:cs typeface="+mn-ea" charset="0"/>
              </a:rPr>
              <a:pPr hangingPunct="1">
                <a:lnSpc>
                  <a:spcPct val="100000"/>
                </a:lnSpc>
              </a:pPr>
              <a:t>8</a:t>
            </a:fld>
            <a:endParaRPr lang="en-US" altLang="en-US">
              <a:solidFill>
                <a:srgbClr val="292934"/>
              </a:solidFill>
              <a:latin typeface="+mn-lt" charset="0"/>
              <a:cs typeface="+mn-ea" charset="0"/>
            </a:endParaRPr>
          </a:p>
        </p:txBody>
      </p:sp>
    </p:spTree>
    <p:extLst>
      <p:ext uri="{BB962C8B-B14F-4D97-AF65-F5344CB8AC3E}">
        <p14:creationId xmlns:p14="http://schemas.microsoft.com/office/powerpoint/2010/main" val="276666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6F209A66-55EE-4D91-8EC2-32E8041E1792}" type="slidenum">
              <a:rPr lang="en-US" altLang="en-US"/>
              <a:pPr/>
              <a:t>9</a:t>
            </a:fld>
            <a:endParaRPr lang="en-US" altLang="en-US"/>
          </a:p>
        </p:txBody>
      </p:sp>
      <p:sp>
        <p:nvSpPr>
          <p:cNvPr id="3379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215900" indent="-214313" eaLnBrk="1">
              <a:spcBef>
                <a:spcPct val="0"/>
              </a:spcBef>
              <a:tabLst>
                <a:tab pos="723900" algn="l"/>
                <a:tab pos="1447800" algn="l"/>
                <a:tab pos="2171700" algn="l"/>
                <a:tab pos="2895600" algn="l"/>
                <a:tab pos="3619500" algn="l"/>
                <a:tab pos="4343400" algn="l"/>
                <a:tab pos="5067300" algn="l"/>
              </a:tabLst>
            </a:pPr>
            <a:endParaRPr lang="en-US" altLang="en-US" sz="2000">
              <a:latin typeface="Arial" panose="020B0604020202020204" pitchFamily="34" charset="0"/>
              <a:ea typeface="Microsoft YaHei" panose="020B0503020204020204" pitchFamily="34" charset="-122"/>
            </a:endParaRPr>
          </a:p>
        </p:txBody>
      </p:sp>
      <p:sp>
        <p:nvSpPr>
          <p:cNvPr id="33795"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A6567B2C-A195-4315-B73E-CC5BC53AF9E2}" type="slidenum">
              <a:rPr lang="en-US" altLang="en-US">
                <a:solidFill>
                  <a:srgbClr val="292934"/>
                </a:solidFill>
                <a:latin typeface="+mn-lt" charset="0"/>
                <a:cs typeface="+mn-ea" charset="0"/>
              </a:rPr>
              <a:pPr hangingPunct="1">
                <a:lnSpc>
                  <a:spcPct val="100000"/>
                </a:lnSpc>
              </a:pPr>
              <a:t>9</a:t>
            </a:fld>
            <a:endParaRPr lang="en-US" altLang="en-US">
              <a:solidFill>
                <a:srgbClr val="292934"/>
              </a:solidFill>
              <a:latin typeface="+mn-lt" charset="0"/>
              <a:cs typeface="+mn-ea" charset="0"/>
            </a:endParaRPr>
          </a:p>
        </p:txBody>
      </p:sp>
    </p:spTree>
    <p:extLst>
      <p:ext uri="{BB962C8B-B14F-4D97-AF65-F5344CB8AC3E}">
        <p14:creationId xmlns:p14="http://schemas.microsoft.com/office/powerpoint/2010/main" val="2230978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91BDCA74-B5E9-4405-989D-E82A085F3878}" type="slidenum">
              <a:rPr lang="en-US" altLang="en-US"/>
              <a:pPr/>
              <a:t>10</a:t>
            </a:fld>
            <a:endParaRPr lang="en-US" altLang="en-US"/>
          </a:p>
        </p:txBody>
      </p:sp>
      <p:sp>
        <p:nvSpPr>
          <p:cNvPr id="34817"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For today’s training, each team should have a pair of Android phones, and a K9 training bot.</a:t>
            </a:r>
          </a:p>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If we can look at K9Bot we can see that it is equipped with a Power Module, a DC Motor Controller, a Servo Controller, and a Legacy Module.</a:t>
            </a:r>
          </a:p>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Tom will do a quick demo of the bot.</a:t>
            </a:r>
          </a:p>
          <a:p>
            <a:pPr marL="215900" indent="-214313" eaLnBrk="1">
              <a:spcBef>
                <a:spcPct val="0"/>
              </a:spcBef>
              <a:tabLst>
                <a:tab pos="723900" algn="l"/>
                <a:tab pos="1447800" algn="l"/>
                <a:tab pos="2171700" algn="l"/>
                <a:tab pos="2895600" algn="l"/>
                <a:tab pos="3619500" algn="l"/>
                <a:tab pos="4343400" algn="l"/>
                <a:tab pos="5067300" algn="l"/>
              </a:tabLst>
            </a:pPr>
            <a:endParaRPr lang="en-US" altLang="en-US" sz="2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Point out the following:</a:t>
            </a:r>
          </a:p>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Driver station is paired to Robot Controller</a:t>
            </a:r>
          </a:p>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Status info (including ping times and battery voltage) is relayed from robot and displayed onto driver station</a:t>
            </a:r>
          </a:p>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Driver station can select and execute operational modes (or “op modes”)</a:t>
            </a:r>
          </a:p>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Gamepad input can be used to control robot during driver controlled phase.</a:t>
            </a:r>
          </a:p>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Telemetry info is relayed back from robot.</a:t>
            </a:r>
          </a:p>
        </p:txBody>
      </p:sp>
      <p:sp>
        <p:nvSpPr>
          <p:cNvPr id="34819"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9EF437EA-6867-4192-8B26-C6988D3930E6}" type="slidenum">
              <a:rPr lang="en-US" altLang="en-US">
                <a:solidFill>
                  <a:srgbClr val="292934"/>
                </a:solidFill>
                <a:latin typeface="+mn-lt" charset="0"/>
                <a:cs typeface="+mn-ea" charset="0"/>
              </a:rPr>
              <a:pPr hangingPunct="1">
                <a:lnSpc>
                  <a:spcPct val="100000"/>
                </a:lnSpc>
              </a:pPr>
              <a:t>10</a:t>
            </a:fld>
            <a:endParaRPr lang="en-US" altLang="en-US">
              <a:solidFill>
                <a:srgbClr val="292934"/>
              </a:solidFill>
              <a:latin typeface="+mn-lt" charset="0"/>
              <a:cs typeface="+mn-ea" charset="0"/>
            </a:endParaRPr>
          </a:p>
        </p:txBody>
      </p:sp>
    </p:spTree>
    <p:extLst>
      <p:ext uri="{BB962C8B-B14F-4D97-AF65-F5344CB8AC3E}">
        <p14:creationId xmlns:p14="http://schemas.microsoft.com/office/powerpoint/2010/main" val="286149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70C311F4-6739-4E8A-98E7-5A341A29314F}" type="slidenum">
              <a:rPr lang="en-US" altLang="en-US"/>
              <a:pPr/>
              <a:t>11</a:t>
            </a:fld>
            <a:endParaRPr lang="en-US" altLang="en-US"/>
          </a:p>
        </p:txBody>
      </p:sp>
      <p:sp>
        <p:nvSpPr>
          <p:cNvPr id="35841"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2"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For today’s training, each team should have a pair of Android phones, and a K9 training bot.</a:t>
            </a:r>
          </a:p>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If we can look at K9Bot we can see that it is equipped with a Power Module, a DC Motor Controller, a Servo Controller, and a Legacy Module.</a:t>
            </a:r>
          </a:p>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Tom will do a quick demo of the bot.</a:t>
            </a:r>
          </a:p>
          <a:p>
            <a:pPr marL="215900" indent="-214313" eaLnBrk="1">
              <a:spcBef>
                <a:spcPct val="0"/>
              </a:spcBef>
              <a:tabLst>
                <a:tab pos="723900" algn="l"/>
                <a:tab pos="1447800" algn="l"/>
                <a:tab pos="2171700" algn="l"/>
                <a:tab pos="2895600" algn="l"/>
                <a:tab pos="3619500" algn="l"/>
                <a:tab pos="4343400" algn="l"/>
                <a:tab pos="5067300" algn="l"/>
              </a:tabLst>
            </a:pPr>
            <a:endParaRPr lang="en-US" altLang="en-US" sz="2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Point out the following:</a:t>
            </a:r>
          </a:p>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Driver station is paired to Robot Controller</a:t>
            </a:r>
          </a:p>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Status info (including ping times and battery voltage) is relayed from robot and displayed onto driver station</a:t>
            </a:r>
          </a:p>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Driver station can select and execute operational modes (or “op modes”)</a:t>
            </a:r>
          </a:p>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Gamepad input can be used to control robot during driver controlled phase.</a:t>
            </a:r>
          </a:p>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Telemetry info is relayed back from robot.</a:t>
            </a:r>
          </a:p>
        </p:txBody>
      </p:sp>
      <p:sp>
        <p:nvSpPr>
          <p:cNvPr id="35843"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D57CB857-4878-4153-98D3-BFA7A7EDBD9B}" type="slidenum">
              <a:rPr lang="en-US" altLang="en-US">
                <a:solidFill>
                  <a:srgbClr val="292934"/>
                </a:solidFill>
                <a:latin typeface="+mn-lt" charset="0"/>
                <a:cs typeface="+mn-ea" charset="0"/>
              </a:rPr>
              <a:pPr hangingPunct="1">
                <a:lnSpc>
                  <a:spcPct val="100000"/>
                </a:lnSpc>
              </a:pPr>
              <a:t>11</a:t>
            </a:fld>
            <a:endParaRPr lang="en-US" altLang="en-US">
              <a:solidFill>
                <a:srgbClr val="292934"/>
              </a:solidFill>
              <a:latin typeface="+mn-lt" charset="0"/>
              <a:cs typeface="+mn-ea" charset="0"/>
            </a:endParaRPr>
          </a:p>
        </p:txBody>
      </p:sp>
    </p:spTree>
    <p:extLst>
      <p:ext uri="{BB962C8B-B14F-4D97-AF65-F5344CB8AC3E}">
        <p14:creationId xmlns:p14="http://schemas.microsoft.com/office/powerpoint/2010/main" val="1399717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D1E1AA9A-991D-48A8-91A8-E40D8A8D60BE}" type="slidenum">
              <a:rPr lang="en-US" altLang="en-US"/>
              <a:pPr/>
              <a:t>12</a:t>
            </a:fld>
            <a:endParaRPr lang="en-US" altLang="en-US"/>
          </a:p>
        </p:txBody>
      </p:sp>
      <p:sp>
        <p:nvSpPr>
          <p:cNvPr id="49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4"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eaLnBrk="1" hangingPunct="1">
              <a:spcBef>
                <a:spcPct val="0"/>
              </a:spcBef>
              <a:tabLst>
                <a:tab pos="723900" algn="l"/>
                <a:tab pos="1447800" algn="l"/>
                <a:tab pos="2171700" algn="l"/>
                <a:tab pos="2895600" algn="l"/>
                <a:tab pos="3619500" algn="l"/>
                <a:tab pos="4343400" algn="l"/>
                <a:tab pos="5067300" algn="l"/>
              </a:tabLst>
            </a:pPr>
            <a:endParaRPr lang="en-US" altLang="en-US" sz="2000">
              <a:latin typeface="Arial" panose="020B0604020202020204" pitchFamily="34" charset="0"/>
              <a:ea typeface="Microsoft YaHei" panose="020B0503020204020204" pitchFamily="34" charset="-122"/>
            </a:endParaRPr>
          </a:p>
          <a:p>
            <a:pPr eaLnBrk="1" hangingPunct="1">
              <a:spcBef>
                <a:spcPct val="0"/>
              </a:spcBef>
              <a:tabLst>
                <a:tab pos="723900" algn="l"/>
                <a:tab pos="1447800" algn="l"/>
                <a:tab pos="2171700" algn="l"/>
                <a:tab pos="2895600" algn="l"/>
                <a:tab pos="3619500" algn="l"/>
                <a:tab pos="4343400" algn="l"/>
                <a:tab pos="5067300" algn="l"/>
              </a:tabLst>
            </a:pPr>
            <a:endParaRPr lang="en-US" altLang="en-US" sz="2000">
              <a:latin typeface="Arial" panose="020B0604020202020204" pitchFamily="34" charset="0"/>
              <a:ea typeface="Microsoft YaHei" panose="020B0503020204020204" pitchFamily="34" charset="-122"/>
            </a:endParaRPr>
          </a:p>
        </p:txBody>
      </p:sp>
      <p:sp>
        <p:nvSpPr>
          <p:cNvPr id="49155"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D8E0D37D-E8A4-4216-B099-CAAB64A07FEA}" type="slidenum">
              <a:rPr lang="en-US" altLang="en-US">
                <a:solidFill>
                  <a:srgbClr val="292934"/>
                </a:solidFill>
                <a:latin typeface="+mn-lt" charset="0"/>
                <a:cs typeface="+mn-ea" charset="0"/>
              </a:rPr>
              <a:pPr hangingPunct="1">
                <a:lnSpc>
                  <a:spcPct val="100000"/>
                </a:lnSpc>
              </a:pPr>
              <a:t>12</a:t>
            </a:fld>
            <a:endParaRPr lang="en-US" altLang="en-US">
              <a:solidFill>
                <a:srgbClr val="292934"/>
              </a:solidFill>
              <a:latin typeface="+mn-lt" charset="0"/>
              <a:cs typeface="+mn-ea" charset="0"/>
            </a:endParaRPr>
          </a:p>
        </p:txBody>
      </p:sp>
    </p:spTree>
    <p:extLst>
      <p:ext uri="{BB962C8B-B14F-4D97-AF65-F5344CB8AC3E}">
        <p14:creationId xmlns:p14="http://schemas.microsoft.com/office/powerpoint/2010/main" val="778658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D50459BD-5E03-46AD-80F4-9EDF6D4AB286}" type="slidenum">
              <a:rPr lang="en-US" altLang="en-US"/>
              <a:pPr/>
              <a:t>14</a:t>
            </a:fld>
            <a:endParaRPr lang="en-US" altLang="en-US"/>
          </a:p>
        </p:txBody>
      </p:sp>
      <p:sp>
        <p:nvSpPr>
          <p:cNvPr id="37889"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At this point, teams should attempt to launch the app, browse the existing configuration files, and configure the robot using their app.  Make sure the power is turned on of the Power Module before you connect the phone to the Power Module.</a:t>
            </a:r>
          </a:p>
          <a:p>
            <a:pPr marL="215900" indent="-214313" eaLnBrk="1">
              <a:spcBef>
                <a:spcPct val="0"/>
              </a:spcBef>
              <a:tabLst>
                <a:tab pos="723900" algn="l"/>
                <a:tab pos="1447800" algn="l"/>
                <a:tab pos="2171700" algn="l"/>
                <a:tab pos="2895600" algn="l"/>
                <a:tab pos="3619500" algn="l"/>
                <a:tab pos="4343400" algn="l"/>
                <a:tab pos="5067300" algn="l"/>
              </a:tabLst>
            </a:pPr>
            <a:endParaRPr lang="en-US" altLang="en-US" sz="2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Microsoft YaHei" panose="020B0503020204020204" pitchFamily="34" charset="-122"/>
              </a:rPr>
              <a:t>Please refer to Section 8.2 in the training manual.</a:t>
            </a:r>
          </a:p>
          <a:p>
            <a:pPr marL="215900" indent="-214313" eaLnBrk="1">
              <a:spcBef>
                <a:spcPct val="0"/>
              </a:spcBef>
              <a:tabLst>
                <a:tab pos="723900" algn="l"/>
                <a:tab pos="1447800" algn="l"/>
                <a:tab pos="2171700" algn="l"/>
                <a:tab pos="2895600" algn="l"/>
                <a:tab pos="3619500" algn="l"/>
                <a:tab pos="4343400" algn="l"/>
                <a:tab pos="5067300" algn="l"/>
              </a:tabLst>
            </a:pPr>
            <a:endParaRPr lang="en-US" altLang="en-US" sz="2000">
              <a:latin typeface="Arial" panose="020B0604020202020204" pitchFamily="34" charset="0"/>
              <a:ea typeface="Microsoft YaHei" panose="020B0503020204020204" pitchFamily="34" charset="-122"/>
            </a:endParaRPr>
          </a:p>
        </p:txBody>
      </p:sp>
      <p:sp>
        <p:nvSpPr>
          <p:cNvPr id="37891"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91CBD623-0CE6-4A91-90FD-2BE4EC544E1C}" type="slidenum">
              <a:rPr lang="en-US" altLang="en-US">
                <a:solidFill>
                  <a:srgbClr val="292934"/>
                </a:solidFill>
                <a:latin typeface="+mn-lt" charset="0"/>
                <a:cs typeface="+mn-ea" charset="0"/>
              </a:rPr>
              <a:pPr hangingPunct="1">
                <a:lnSpc>
                  <a:spcPct val="100000"/>
                </a:lnSpc>
              </a:pPr>
              <a:t>14</a:t>
            </a:fld>
            <a:endParaRPr lang="en-US" altLang="en-US">
              <a:solidFill>
                <a:srgbClr val="292934"/>
              </a:solidFill>
              <a:latin typeface="+mn-lt" charset="0"/>
              <a:cs typeface="+mn-ea" charset="0"/>
            </a:endParaRPr>
          </a:p>
        </p:txBody>
      </p:sp>
    </p:spTree>
    <p:extLst>
      <p:ext uri="{BB962C8B-B14F-4D97-AF65-F5344CB8AC3E}">
        <p14:creationId xmlns:p14="http://schemas.microsoft.com/office/powerpoint/2010/main" val="30069706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8/3/2016</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8/3/2016</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developer.android.com/tools/help/adb.html#wireles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ftcforum.usfirst.org/forumdisplay.php?156-FTC-Technology"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ftcforum.usfirst.org/forumdisplay.php?156-FTC-Technology"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www.intelitek.com/robori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5" descr="superbackground"/>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2400" y="-82550"/>
            <a:ext cx="11963400" cy="697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Grp="1" noChangeArrowheads="1"/>
          </p:cNvSpPr>
          <p:nvPr>
            <p:ph type="ctrTitle"/>
          </p:nvPr>
        </p:nvSpPr>
        <p:spPr/>
        <p:txBody>
          <a:bodyPr/>
          <a:lstStyle/>
          <a:p>
            <a:pPr eaLnBrk="1" hangingPunct="1"/>
            <a:endParaRPr lang="en-US" altLang="en-US"/>
          </a:p>
        </p:txBody>
      </p:sp>
      <p:sp>
        <p:nvSpPr>
          <p:cNvPr id="2052" name="Rectangle 3"/>
          <p:cNvSpPr>
            <a:spLocks noGrp="1" noChangeArrowheads="1"/>
          </p:cNvSpPr>
          <p:nvPr>
            <p:ph type="subTitle" idx="1"/>
          </p:nvPr>
        </p:nvSpPr>
        <p:spPr/>
        <p:txBody>
          <a:bodyPr/>
          <a:lstStyle/>
          <a:p>
            <a:pPr eaLnBrk="1" hangingPunct="1"/>
            <a:endParaRPr lang="en-US" altLang="en-US"/>
          </a:p>
        </p:txBody>
      </p:sp>
      <p:pic>
        <p:nvPicPr>
          <p:cNvPr id="2053" name="Picture 9" descr="511px-Android_rob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750" y="838200"/>
            <a:ext cx="441325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11" descr="FIRSTicon_RG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2767014"/>
            <a:ext cx="2349500" cy="165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874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idx="4294967295"/>
          </p:nvPr>
        </p:nvSpPr>
        <p:spPr>
          <a:xfrm>
            <a:off x="1981200" y="533400"/>
            <a:ext cx="8229600" cy="990600"/>
          </a:xfrm>
          <a:ln/>
        </p:spPr>
        <p:txBody>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a:solidFill>
                  <a:srgbClr val="D2533C"/>
                </a:solidFill>
              </a:rPr>
              <a:t>K9 Demo/Training Bot</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827" y="1600200"/>
            <a:ext cx="5458011" cy="4806576"/>
          </a:xfrm>
          <a:prstGeom prst="rect">
            <a:avLst/>
          </a:prstGeom>
          <a:solidFill>
            <a:srgbClr val="292934"/>
          </a:solidFill>
          <a:ln w="26280" cap="flat">
            <a:solidFill>
              <a:srgbClr val="1E1E2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178845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idx="4294967295"/>
          </p:nvPr>
        </p:nvSpPr>
        <p:spPr>
          <a:xfrm>
            <a:off x="1981200" y="533400"/>
            <a:ext cx="8229600" cy="990600"/>
          </a:xfrm>
          <a:ln/>
        </p:spPr>
        <p:txBody>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a:solidFill>
                  <a:srgbClr val="D2533C"/>
                </a:solidFill>
              </a:rPr>
              <a:t>Push Bot</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238" y="1543050"/>
            <a:ext cx="4633912" cy="4857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721688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idx="4294967295"/>
          </p:nvPr>
        </p:nvSpPr>
        <p:spPr>
          <a:xfrm>
            <a:off x="1981200" y="533400"/>
            <a:ext cx="8229600" cy="990600"/>
          </a:xfrm>
          <a:ln/>
        </p:spPr>
        <p:txBody>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a:solidFill>
                  <a:srgbClr val="D2533C"/>
                </a:solidFill>
              </a:rPr>
              <a:t>Hardware Tips</a:t>
            </a:r>
          </a:p>
        </p:txBody>
      </p:sp>
      <p:sp>
        <p:nvSpPr>
          <p:cNvPr id="25602" name="Text Box 2"/>
          <p:cNvSpPr txBox="1">
            <a:spLocks noChangeArrowheads="1"/>
          </p:cNvSpPr>
          <p:nvPr/>
        </p:nvSpPr>
        <p:spPr bwMode="auto">
          <a:xfrm>
            <a:off x="1981200" y="16002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182563" indent="-180975">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Make sure the </a:t>
            </a:r>
            <a:r>
              <a:rPr lang="en-US" altLang="en-US" sz="2400" dirty="0" err="1">
                <a:solidFill>
                  <a:schemeClr val="tx1"/>
                </a:solidFill>
              </a:rPr>
              <a:t>FtcRobotController</a:t>
            </a:r>
            <a:r>
              <a:rPr lang="en-US" altLang="en-US" sz="2400" dirty="0">
                <a:solidFill>
                  <a:schemeClr val="tx1"/>
                </a:solidFill>
              </a:rPr>
              <a:t> app is the default app for your Modern Robotics hardware modules</a:t>
            </a:r>
          </a:p>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Monitor the power levels on the main robot battery and each Android device</a:t>
            </a:r>
          </a:p>
        </p:txBody>
      </p:sp>
    </p:spTree>
    <p:extLst>
      <p:ext uri="{BB962C8B-B14F-4D97-AF65-F5344CB8AC3E}">
        <p14:creationId xmlns:p14="http://schemas.microsoft.com/office/powerpoint/2010/main" val="68955326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Configuration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416666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idx="4294967295"/>
          </p:nvPr>
        </p:nvSpPr>
        <p:spPr>
          <a:xfrm>
            <a:off x="1981200" y="533400"/>
            <a:ext cx="8229600" cy="990600"/>
          </a:xfrm>
          <a:ln/>
        </p:spPr>
        <p:txBody>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a:solidFill>
                  <a:srgbClr val="D2533C"/>
                </a:solidFill>
              </a:rPr>
              <a:t>Why Do We Configure?</a:t>
            </a:r>
          </a:p>
        </p:txBody>
      </p:sp>
      <p:sp>
        <p:nvSpPr>
          <p:cNvPr id="14338" name="Text Box 2"/>
          <p:cNvSpPr txBox="1">
            <a:spLocks noChangeArrowheads="1"/>
          </p:cNvSpPr>
          <p:nvPr/>
        </p:nvSpPr>
        <p:spPr bwMode="auto">
          <a:xfrm>
            <a:off x="1981200" y="16002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182563" indent="-180975">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We need to tell the robot controller what devices are connected to the Android phone</a:t>
            </a:r>
          </a:p>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App has the ability to scan and detect USB modules, but you still have to tell it what devices are connected to the modules.</a:t>
            </a:r>
          </a:p>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 The names you provide in the configuration file are the names that you will use to reference a device in your op mode.</a:t>
            </a:r>
          </a:p>
          <a:p>
            <a:pPr>
              <a:spcBef>
                <a:spcPts val="488"/>
              </a:spcBef>
              <a:spcAft>
                <a:spcPts val="1425"/>
              </a:spcAft>
              <a:buClr>
                <a:srgbClr val="93A299"/>
              </a:buClr>
              <a:buSzPct val="85000"/>
              <a:buFont typeface="Arial" panose="020B0604020202020204" pitchFamily="34" charset="0"/>
              <a:buChar char="•"/>
            </a:pPr>
            <a:endParaRPr lang="en-US" altLang="en-US" sz="2400" dirty="0">
              <a:solidFill>
                <a:schemeClr val="tx1"/>
              </a:solidFill>
            </a:endParaRPr>
          </a:p>
        </p:txBody>
      </p:sp>
    </p:spTree>
    <p:extLst>
      <p:ext uri="{BB962C8B-B14F-4D97-AF65-F5344CB8AC3E}">
        <p14:creationId xmlns:p14="http://schemas.microsoft.com/office/powerpoint/2010/main" val="40273985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idx="4294967295"/>
          </p:nvPr>
        </p:nvSpPr>
        <p:spPr>
          <a:xfrm>
            <a:off x="1615001" y="383988"/>
            <a:ext cx="9236635" cy="990600"/>
          </a:xfrm>
          <a:ln/>
        </p:spPr>
        <p:txBody>
          <a:bodyPr>
            <a:normAutofit fontScale="90000"/>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dirty="0">
                <a:solidFill>
                  <a:srgbClr val="D2533C"/>
                </a:solidFill>
              </a:rPr>
              <a:t>Who will be in charge of configuration</a:t>
            </a:r>
          </a:p>
        </p:txBody>
      </p:sp>
      <p:sp>
        <p:nvSpPr>
          <p:cNvPr id="13314" name="Text Box 2"/>
          <p:cNvSpPr txBox="1">
            <a:spLocks noChangeArrowheads="1"/>
          </p:cNvSpPr>
          <p:nvPr/>
        </p:nvSpPr>
        <p:spPr bwMode="auto">
          <a:xfrm>
            <a:off x="1981200" y="16002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182563" indent="-180975">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Are Builders or Programmers responsible for Robot configuration?</a:t>
            </a:r>
          </a:p>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How to configure the robot:</a:t>
            </a:r>
          </a:p>
          <a:p>
            <a:pPr marL="914400" lvl="1" indent="-457200">
              <a:spcBef>
                <a:spcPts val="488"/>
              </a:spcBef>
              <a:spcAft>
                <a:spcPts val="1425"/>
              </a:spcAft>
              <a:buClr>
                <a:srgbClr val="93A299"/>
              </a:buClr>
              <a:buSzPct val="85000"/>
              <a:buFont typeface="+mj-lt"/>
              <a:buAutoNum type="arabicPeriod"/>
            </a:pPr>
            <a:r>
              <a:rPr lang="en-US" altLang="en-US" sz="2400" dirty="0">
                <a:solidFill>
                  <a:schemeClr val="tx1"/>
                </a:solidFill>
              </a:rPr>
              <a:t>Launch the Robot Controller app on the robot</a:t>
            </a:r>
          </a:p>
          <a:p>
            <a:pPr marL="914400" lvl="1" indent="-457200">
              <a:spcBef>
                <a:spcPts val="488"/>
              </a:spcBef>
              <a:spcAft>
                <a:spcPts val="1425"/>
              </a:spcAft>
              <a:buClr>
                <a:srgbClr val="93A299"/>
              </a:buClr>
              <a:buSzPct val="85000"/>
              <a:buFont typeface="+mj-lt"/>
              <a:buAutoNum type="arabicPeriod"/>
            </a:pPr>
            <a:r>
              <a:rPr lang="en-US" altLang="en-US" sz="2400" dirty="0">
                <a:solidFill>
                  <a:schemeClr val="tx1"/>
                </a:solidFill>
              </a:rPr>
              <a:t>Create a configuration file </a:t>
            </a:r>
          </a:p>
          <a:p>
            <a:pPr marL="914400" lvl="1" indent="-457200">
              <a:spcBef>
                <a:spcPts val="488"/>
              </a:spcBef>
              <a:spcAft>
                <a:spcPts val="1425"/>
              </a:spcAft>
              <a:buClr>
                <a:srgbClr val="93A299"/>
              </a:buClr>
              <a:buSzPct val="85000"/>
              <a:buFont typeface="+mj-lt"/>
              <a:buAutoNum type="arabicPeriod"/>
            </a:pPr>
            <a:r>
              <a:rPr lang="en-US" altLang="en-US" sz="2400" dirty="0">
                <a:solidFill>
                  <a:schemeClr val="tx1"/>
                </a:solidFill>
              </a:rPr>
              <a:t>Navigate the menus and screens comfortably</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3741" y="1769039"/>
            <a:ext cx="1798638" cy="3200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875592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idx="4294967295"/>
          </p:nvPr>
        </p:nvSpPr>
        <p:spPr>
          <a:xfrm>
            <a:off x="1981200" y="533400"/>
            <a:ext cx="8229600" cy="990600"/>
          </a:xfrm>
          <a:ln/>
        </p:spPr>
        <p:txBody>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a:solidFill>
                  <a:srgbClr val="D2533C"/>
                </a:solidFill>
              </a:rPr>
              <a:t>Serial Numbers…</a:t>
            </a:r>
          </a:p>
        </p:txBody>
      </p:sp>
      <p:sp>
        <p:nvSpPr>
          <p:cNvPr id="15362" name="Text Box 2"/>
          <p:cNvSpPr txBox="1">
            <a:spLocks noChangeArrowheads="1"/>
          </p:cNvSpPr>
          <p:nvPr/>
        </p:nvSpPr>
        <p:spPr bwMode="auto">
          <a:xfrm>
            <a:off x="1981200" y="16002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182563" indent="-180975">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Each device that is attached to the USB hub (Power Module) has its own serial number</a:t>
            </a:r>
          </a:p>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When the Robot Controller scans the bus to look for devices, it identifies devices by serial number.</a:t>
            </a:r>
          </a:p>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USB does </a:t>
            </a:r>
            <a:r>
              <a:rPr lang="en-US" altLang="en-US" sz="2400" b="1" i="1" dirty="0">
                <a:solidFill>
                  <a:schemeClr val="tx1"/>
                </a:solidFill>
              </a:rPr>
              <a:t>not</a:t>
            </a:r>
            <a:r>
              <a:rPr lang="en-US" altLang="en-US" sz="2400" dirty="0">
                <a:solidFill>
                  <a:schemeClr val="tx1"/>
                </a:solidFill>
              </a:rPr>
              <a:t> use the port number of the hub to identify a module. </a:t>
            </a:r>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419600"/>
            <a:ext cx="2057400" cy="1828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434443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idx="4294967295"/>
          </p:nvPr>
        </p:nvSpPr>
        <p:spPr>
          <a:xfrm>
            <a:off x="1981200" y="533400"/>
            <a:ext cx="8229600" cy="990600"/>
          </a:xfrm>
          <a:ln/>
        </p:spPr>
        <p:txBody>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a:solidFill>
                  <a:srgbClr val="D2533C"/>
                </a:solidFill>
              </a:rPr>
              <a:t>WiFi Direct</a:t>
            </a:r>
          </a:p>
        </p:txBody>
      </p:sp>
      <p:sp>
        <p:nvSpPr>
          <p:cNvPr id="16386" name="Text Box 2"/>
          <p:cNvSpPr txBox="1">
            <a:spLocks noChangeArrowheads="1"/>
          </p:cNvSpPr>
          <p:nvPr/>
        </p:nvSpPr>
        <p:spPr bwMode="auto">
          <a:xfrm>
            <a:off x="1981200" y="16002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182563" indent="-180975">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marL="457200" indent="-180975">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Android devices us </a:t>
            </a:r>
            <a:r>
              <a:rPr lang="en-US" altLang="en-US" sz="2400" dirty="0" err="1">
                <a:solidFill>
                  <a:schemeClr val="tx1"/>
                </a:solidFill>
              </a:rPr>
              <a:t>WiFi</a:t>
            </a:r>
            <a:r>
              <a:rPr lang="en-US" altLang="en-US" sz="2400" dirty="0">
                <a:solidFill>
                  <a:schemeClr val="tx1"/>
                </a:solidFill>
              </a:rPr>
              <a:t> Direct to connect/pair</a:t>
            </a:r>
          </a:p>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Robot controller acts as group owner</a:t>
            </a:r>
          </a:p>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Pairing is initiated from FTC Driver Station app</a:t>
            </a:r>
          </a:p>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Some important tips</a:t>
            </a:r>
          </a:p>
          <a:p>
            <a:pPr lvl="1">
              <a:spcBef>
                <a:spcPts val="400"/>
              </a:spcBef>
              <a:spcAft>
                <a:spcPts val="1425"/>
              </a:spcAft>
              <a:buClr>
                <a:srgbClr val="93A299"/>
              </a:buClr>
              <a:buSzPct val="85000"/>
              <a:buFont typeface="Arial" panose="020B0604020202020204" pitchFamily="34" charset="0"/>
              <a:buChar char="•"/>
            </a:pPr>
            <a:r>
              <a:rPr lang="en-US" altLang="en-US" sz="2000" dirty="0">
                <a:solidFill>
                  <a:schemeClr val="tx1"/>
                </a:solidFill>
              </a:rPr>
              <a:t>In general, devices should NOT be connected to any other wireless networks</a:t>
            </a:r>
          </a:p>
          <a:p>
            <a:pPr lvl="1">
              <a:spcBef>
                <a:spcPts val="400"/>
              </a:spcBef>
              <a:spcAft>
                <a:spcPts val="1425"/>
              </a:spcAft>
              <a:buClr>
                <a:srgbClr val="93A299"/>
              </a:buClr>
              <a:buSzPct val="85000"/>
              <a:buFont typeface="Arial" panose="020B0604020202020204" pitchFamily="34" charset="0"/>
              <a:buChar char="•"/>
            </a:pPr>
            <a:r>
              <a:rPr lang="en-US" altLang="en-US" sz="2000" dirty="0">
                <a:solidFill>
                  <a:schemeClr val="tx1"/>
                </a:solidFill>
              </a:rPr>
              <a:t>Occasionally, it helps to clean up old, unused </a:t>
            </a:r>
            <a:r>
              <a:rPr lang="en-US" altLang="en-US" sz="2000" i="1" dirty="0">
                <a:solidFill>
                  <a:schemeClr val="tx1"/>
                </a:solidFill>
              </a:rPr>
              <a:t>remembered</a:t>
            </a:r>
            <a:r>
              <a:rPr lang="en-US" altLang="en-US" sz="2000" dirty="0">
                <a:solidFill>
                  <a:schemeClr val="tx1"/>
                </a:solidFill>
              </a:rPr>
              <a:t> </a:t>
            </a:r>
            <a:r>
              <a:rPr lang="en-US" altLang="en-US" sz="2000" dirty="0" err="1">
                <a:solidFill>
                  <a:schemeClr val="tx1"/>
                </a:solidFill>
              </a:rPr>
              <a:t>WiFi</a:t>
            </a:r>
            <a:r>
              <a:rPr lang="en-US" altLang="en-US" sz="2000" dirty="0">
                <a:solidFill>
                  <a:schemeClr val="tx1"/>
                </a:solidFill>
              </a:rPr>
              <a:t> direct connections</a:t>
            </a:r>
          </a:p>
        </p:txBody>
      </p:sp>
    </p:spTree>
    <p:extLst>
      <p:ext uri="{BB962C8B-B14F-4D97-AF65-F5344CB8AC3E}">
        <p14:creationId xmlns:p14="http://schemas.microsoft.com/office/powerpoint/2010/main" val="9952080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idx="4294967295"/>
          </p:nvPr>
        </p:nvSpPr>
        <p:spPr>
          <a:xfrm>
            <a:off x="1422400" y="389965"/>
            <a:ext cx="9347200" cy="990600"/>
          </a:xfrm>
          <a:ln/>
        </p:spPr>
        <p:txBody>
          <a:bodyPr>
            <a:normAutofit fontScale="90000"/>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dirty="0">
                <a:solidFill>
                  <a:srgbClr val="D2533C"/>
                </a:solidFill>
              </a:rPr>
              <a:t>Who will be in charge of configuration</a:t>
            </a:r>
          </a:p>
        </p:txBody>
      </p:sp>
      <p:sp>
        <p:nvSpPr>
          <p:cNvPr id="17410" name="Text Box 2"/>
          <p:cNvSpPr txBox="1">
            <a:spLocks noChangeArrowheads="1"/>
          </p:cNvSpPr>
          <p:nvPr/>
        </p:nvSpPr>
        <p:spPr bwMode="auto">
          <a:xfrm>
            <a:off x="1981200" y="1600200"/>
            <a:ext cx="7730565"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182563" indent="-180975">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Are Builders or Programmers responsible for Robot configuration?</a:t>
            </a:r>
          </a:p>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How to configure the robot:</a:t>
            </a:r>
          </a:p>
          <a:p>
            <a:pPr marL="914400" lvl="1" indent="-457200">
              <a:spcBef>
                <a:spcPts val="488"/>
              </a:spcBef>
              <a:spcAft>
                <a:spcPts val="1425"/>
              </a:spcAft>
              <a:buClr>
                <a:srgbClr val="93A299"/>
              </a:buClr>
              <a:buSzPct val="85000"/>
              <a:buFont typeface="+mj-lt"/>
              <a:buAutoNum type="arabicPeriod"/>
            </a:pPr>
            <a:r>
              <a:rPr lang="en-US" altLang="en-US" sz="2400" dirty="0">
                <a:solidFill>
                  <a:schemeClr val="tx1"/>
                </a:solidFill>
              </a:rPr>
              <a:t>Examine Driver Station’s Pair with Robot Controller screen</a:t>
            </a:r>
          </a:p>
          <a:p>
            <a:pPr marL="914400" lvl="1" indent="-457200">
              <a:spcBef>
                <a:spcPts val="488"/>
              </a:spcBef>
              <a:spcAft>
                <a:spcPts val="1425"/>
              </a:spcAft>
              <a:buClr>
                <a:srgbClr val="93A299"/>
              </a:buClr>
              <a:buSzPct val="85000"/>
              <a:buFont typeface="+mj-lt"/>
              <a:buAutoNum type="arabicPeriod"/>
            </a:pPr>
            <a:r>
              <a:rPr lang="en-US" altLang="en-US" sz="2400" dirty="0">
                <a:solidFill>
                  <a:schemeClr val="tx1"/>
                </a:solidFill>
              </a:rPr>
              <a:t>Look at available devices</a:t>
            </a:r>
          </a:p>
          <a:p>
            <a:pPr marL="914400" lvl="1" indent="-457200">
              <a:spcBef>
                <a:spcPts val="488"/>
              </a:spcBef>
              <a:spcAft>
                <a:spcPts val="1425"/>
              </a:spcAft>
              <a:buClr>
                <a:srgbClr val="93A299"/>
              </a:buClr>
              <a:buSzPct val="85000"/>
              <a:buFont typeface="+mj-lt"/>
              <a:buAutoNum type="arabicPeriod"/>
            </a:pPr>
            <a:r>
              <a:rPr lang="en-US" altLang="en-US" sz="2400" dirty="0">
                <a:solidFill>
                  <a:schemeClr val="tx1"/>
                </a:solidFill>
              </a:rPr>
              <a:t>Verify devices are paired</a:t>
            </a:r>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3035" y="1659964"/>
            <a:ext cx="1798638" cy="3200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479364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idx="4294967295"/>
          </p:nvPr>
        </p:nvSpPr>
        <p:spPr>
          <a:xfrm>
            <a:off x="1981200" y="533400"/>
            <a:ext cx="8229600" cy="990600"/>
          </a:xfrm>
          <a:ln/>
        </p:spPr>
        <p:txBody>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dirty="0">
                <a:solidFill>
                  <a:srgbClr val="D2533C"/>
                </a:solidFill>
              </a:rPr>
              <a:t>Operating the Robot</a:t>
            </a:r>
          </a:p>
        </p:txBody>
      </p:sp>
      <p:sp>
        <p:nvSpPr>
          <p:cNvPr id="18434" name="Text Box 2"/>
          <p:cNvSpPr txBox="1">
            <a:spLocks noChangeArrowheads="1"/>
          </p:cNvSpPr>
          <p:nvPr/>
        </p:nvSpPr>
        <p:spPr bwMode="auto">
          <a:xfrm>
            <a:off x="1981200" y="1336145"/>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182563" indent="-180975">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Robot Controller has pre-installed “K9”  and “</a:t>
            </a:r>
            <a:r>
              <a:rPr lang="en-US" altLang="en-US" sz="2400" dirty="0" err="1">
                <a:solidFill>
                  <a:schemeClr val="tx1"/>
                </a:solidFill>
              </a:rPr>
              <a:t>Pushbot</a:t>
            </a:r>
            <a:r>
              <a:rPr lang="en-US" altLang="en-US" sz="2400" dirty="0">
                <a:solidFill>
                  <a:schemeClr val="tx1"/>
                </a:solidFill>
              </a:rPr>
              <a:t>” Op Modes</a:t>
            </a:r>
          </a:p>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Notice the status information and telemetry information on Driver Station</a:t>
            </a:r>
          </a:p>
          <a:p>
            <a:pPr>
              <a:spcBef>
                <a:spcPts val="488"/>
              </a:spcBef>
              <a:spcAft>
                <a:spcPts val="1425"/>
              </a:spcAft>
            </a:pPr>
            <a:endParaRPr lang="en-US" altLang="en-US" sz="2400" dirty="0">
              <a:solidFill>
                <a:srgbClr val="292934"/>
              </a:solidFill>
            </a:endParaRPr>
          </a:p>
        </p:txBody>
      </p:sp>
      <p:pic>
        <p:nvPicPr>
          <p:cNvPr id="3" name="Picture 2"/>
          <p:cNvPicPr>
            <a:picLocks noChangeAspect="1"/>
          </p:cNvPicPr>
          <p:nvPr/>
        </p:nvPicPr>
        <p:blipFill>
          <a:blip r:embed="rId3"/>
          <a:stretch>
            <a:fillRect/>
          </a:stretch>
        </p:blipFill>
        <p:spPr>
          <a:xfrm>
            <a:off x="2901520" y="3248299"/>
            <a:ext cx="6550539" cy="3555911"/>
          </a:xfrm>
          <a:prstGeom prst="rect">
            <a:avLst/>
          </a:prstGeom>
        </p:spPr>
      </p:pic>
    </p:spTree>
    <p:extLst>
      <p:ext uri="{BB962C8B-B14F-4D97-AF65-F5344CB8AC3E}">
        <p14:creationId xmlns:p14="http://schemas.microsoft.com/office/powerpoint/2010/main" val="36852131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a:t>
            </a:r>
          </a:p>
        </p:txBody>
      </p:sp>
      <p:sp>
        <p:nvSpPr>
          <p:cNvPr id="3" name="Subtitle 2"/>
          <p:cNvSpPr>
            <a:spLocks noGrp="1"/>
          </p:cNvSpPr>
          <p:nvPr>
            <p:ph type="subTitle" idx="1"/>
          </p:nvPr>
        </p:nvSpPr>
        <p:spPr/>
        <p:txBody>
          <a:bodyPr/>
          <a:lstStyle/>
          <a:p>
            <a:r>
              <a:rPr lang="en-US" dirty="0"/>
              <a:t>What you need to know about programming</a:t>
            </a:r>
          </a:p>
        </p:txBody>
      </p:sp>
    </p:spTree>
    <p:extLst>
      <p:ext uri="{BB962C8B-B14F-4D97-AF65-F5344CB8AC3E}">
        <p14:creationId xmlns:p14="http://schemas.microsoft.com/office/powerpoint/2010/main" val="2043954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D2533C"/>
                </a:solidFill>
              </a:rPr>
              <a:t>Configuration TIPS</a:t>
            </a:r>
          </a:p>
        </p:txBody>
      </p:sp>
      <p:sp>
        <p:nvSpPr>
          <p:cNvPr id="3" name="Content Placeholder 2"/>
          <p:cNvSpPr>
            <a:spLocks noGrp="1"/>
          </p:cNvSpPr>
          <p:nvPr>
            <p:ph idx="1"/>
          </p:nvPr>
        </p:nvSpPr>
        <p:spPr/>
        <p:txBody>
          <a:bodyPr/>
          <a:lstStyle/>
          <a:p>
            <a:r>
              <a:rPr lang="en-US" altLang="en-US" dirty="0"/>
              <a:t>Make sure the device names in your configuration file match the names exactly in your op mode</a:t>
            </a:r>
          </a:p>
          <a:p>
            <a:endParaRPr lang="en-US" dirty="0"/>
          </a:p>
        </p:txBody>
      </p:sp>
    </p:spTree>
    <p:extLst>
      <p:ext uri="{BB962C8B-B14F-4D97-AF65-F5344CB8AC3E}">
        <p14:creationId xmlns:p14="http://schemas.microsoft.com/office/powerpoint/2010/main" val="533114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Code Structure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227342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idx="4294967295"/>
          </p:nvPr>
        </p:nvSpPr>
        <p:spPr>
          <a:xfrm>
            <a:off x="1981200" y="533400"/>
            <a:ext cx="8229600" cy="990600"/>
          </a:xfrm>
          <a:ln/>
        </p:spPr>
        <p:txBody>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a:solidFill>
                  <a:srgbClr val="D2533C"/>
                </a:solidFill>
              </a:rPr>
              <a:t>Android Studio</a:t>
            </a:r>
          </a:p>
        </p:txBody>
      </p:sp>
      <p:sp>
        <p:nvSpPr>
          <p:cNvPr id="19458" name="Text Box 2"/>
          <p:cNvSpPr txBox="1">
            <a:spLocks noChangeArrowheads="1"/>
          </p:cNvSpPr>
          <p:nvPr/>
        </p:nvSpPr>
        <p:spPr bwMode="auto">
          <a:xfrm>
            <a:off x="1981200" y="16002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182563" indent="-180975">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Available for free from Android Developer Website</a:t>
            </a:r>
          </a:p>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Integrated Development Environment (IDE)</a:t>
            </a:r>
          </a:p>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Text-based programming (Java)</a:t>
            </a:r>
          </a:p>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Runs on Mac, Windows, and Linux</a:t>
            </a:r>
          </a:p>
          <a:p>
            <a:pPr>
              <a:spcBef>
                <a:spcPts val="488"/>
              </a:spcBef>
              <a:spcAft>
                <a:spcPts val="1425"/>
              </a:spcAft>
            </a:pPr>
            <a:endParaRPr lang="en-US" altLang="en-US" sz="2400" dirty="0">
              <a:solidFill>
                <a:srgbClr val="292934"/>
              </a:solidFill>
            </a:endParaRPr>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810000"/>
            <a:ext cx="5943600" cy="2705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153244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idx="4294967295"/>
          </p:nvPr>
        </p:nvSpPr>
        <p:spPr>
          <a:xfrm>
            <a:off x="1981200" y="533400"/>
            <a:ext cx="8229600" cy="990600"/>
          </a:xfrm>
          <a:ln/>
        </p:spPr>
        <p:txBody>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dirty="0">
                <a:solidFill>
                  <a:srgbClr val="D2533C"/>
                </a:solidFill>
              </a:rPr>
              <a:t>What is an Op Mode?</a:t>
            </a:r>
          </a:p>
        </p:txBody>
      </p:sp>
      <p:sp>
        <p:nvSpPr>
          <p:cNvPr id="22530" name="Text Box 2"/>
          <p:cNvSpPr txBox="1">
            <a:spLocks noChangeArrowheads="1"/>
          </p:cNvSpPr>
          <p:nvPr/>
        </p:nvSpPr>
        <p:spPr bwMode="auto">
          <a:xfrm>
            <a:off x="1981200" y="16002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182563" indent="-180975">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An Op Mode is a java module (class) that a team will use in order to create custom behavior for their robot</a:t>
            </a:r>
          </a:p>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During a match, Op Modes are executed on the robot controller, but are selected by the team from the driver station</a:t>
            </a:r>
          </a:p>
          <a:p>
            <a:pPr>
              <a:spcBef>
                <a:spcPts val="488"/>
              </a:spcBef>
              <a:spcAft>
                <a:spcPts val="1425"/>
              </a:spcAft>
            </a:pPr>
            <a:endParaRPr lang="en-US" altLang="en-US" sz="2400" dirty="0">
              <a:solidFill>
                <a:srgbClr val="292934"/>
              </a:solidFill>
            </a:endParaRPr>
          </a:p>
          <a:p>
            <a:pPr>
              <a:spcBef>
                <a:spcPts val="488"/>
              </a:spcBef>
              <a:spcAft>
                <a:spcPts val="1425"/>
              </a:spcAft>
            </a:pPr>
            <a:endParaRPr lang="en-US" altLang="en-US" sz="2400" dirty="0">
              <a:solidFill>
                <a:srgbClr val="292934"/>
              </a:solidFill>
            </a:endParaRPr>
          </a:p>
          <a:p>
            <a:pPr>
              <a:spcBef>
                <a:spcPts val="488"/>
              </a:spcBef>
              <a:spcAft>
                <a:spcPts val="1425"/>
              </a:spcAft>
            </a:pPr>
            <a:endParaRPr lang="en-US" altLang="en-US" sz="2400" dirty="0">
              <a:solidFill>
                <a:srgbClr val="292934"/>
              </a:solidFill>
            </a:endParaRPr>
          </a:p>
        </p:txBody>
      </p:sp>
    </p:spTree>
    <p:extLst>
      <p:ext uri="{BB962C8B-B14F-4D97-AF65-F5344CB8AC3E}">
        <p14:creationId xmlns:p14="http://schemas.microsoft.com/office/powerpoint/2010/main" val="30087201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normAutofit/>
          </a:bodyPr>
          <a:lstStyle/>
          <a:p>
            <a:pPr eaLnBrk="1" hangingPunct="1"/>
            <a:r>
              <a:rPr lang="en-US" altLang="en-US" sz="4000" dirty="0">
                <a:solidFill>
                  <a:srgbClr val="D2533C"/>
                </a:solidFill>
              </a:rPr>
              <a:t>Setting Up Android Studio</a:t>
            </a:r>
          </a:p>
        </p:txBody>
      </p:sp>
      <p:sp>
        <p:nvSpPr>
          <p:cNvPr id="7171" name="Rectangle 3"/>
          <p:cNvSpPr>
            <a:spLocks noGrp="1" noChangeArrowheads="1"/>
          </p:cNvSpPr>
          <p:nvPr>
            <p:ph type="body" idx="1"/>
          </p:nvPr>
        </p:nvSpPr>
        <p:spPr/>
        <p:txBody>
          <a:bodyPr>
            <a:normAutofit fontScale="77500" lnSpcReduction="20000"/>
          </a:bodyPr>
          <a:lstStyle/>
          <a:p>
            <a:pPr marL="0" indent="0">
              <a:buNone/>
            </a:pPr>
            <a:r>
              <a:rPr lang="en-US" altLang="en-US" dirty="0">
                <a:latin typeface="Gill Sans MT" panose="020B0502020104020203" pitchFamily="34" charset="0"/>
              </a:rPr>
              <a:t>Sean has complete instructions for this under development</a:t>
            </a:r>
          </a:p>
          <a:p>
            <a:pPr marL="0" indent="0">
              <a:buNone/>
            </a:pPr>
            <a:r>
              <a:rPr lang="en-US" altLang="en-US" dirty="0">
                <a:latin typeface="Gill Sans MT" panose="020B0502020104020203" pitchFamily="34" charset="0"/>
              </a:rPr>
              <a:t>Ms. </a:t>
            </a:r>
            <a:r>
              <a:rPr lang="en-US" altLang="en-US" dirty="0" err="1">
                <a:latin typeface="Gill Sans MT" panose="020B0502020104020203" pitchFamily="34" charset="0"/>
              </a:rPr>
              <a:t>Dubel’s</a:t>
            </a:r>
            <a:r>
              <a:rPr lang="en-US" altLang="en-US" dirty="0">
                <a:latin typeface="Gill Sans MT" panose="020B0502020104020203" pitchFamily="34" charset="0"/>
              </a:rPr>
              <a:t> computers will be setup shortly</a:t>
            </a:r>
          </a:p>
          <a:p>
            <a:pPr marL="609600" indent="-609600">
              <a:buFontTx/>
              <a:buAutoNum type="arabicPeriod"/>
            </a:pPr>
            <a:r>
              <a:rPr lang="en-US" altLang="en-US" dirty="0">
                <a:latin typeface="Gill Sans MT" panose="020B0502020104020203" pitchFamily="34" charset="0"/>
              </a:rPr>
              <a:t>Install Java</a:t>
            </a:r>
          </a:p>
          <a:p>
            <a:pPr marL="609600" indent="-609600">
              <a:buFontTx/>
              <a:buAutoNum type="arabicPeriod"/>
            </a:pPr>
            <a:r>
              <a:rPr lang="en-US" altLang="en-US" dirty="0">
                <a:latin typeface="Gill Sans MT" panose="020B0502020104020203" pitchFamily="34" charset="0"/>
              </a:rPr>
              <a:t>Install Android Studio</a:t>
            </a:r>
          </a:p>
          <a:p>
            <a:pPr marL="609600" indent="-609600">
              <a:buFontTx/>
              <a:buAutoNum type="arabicPeriod"/>
            </a:pPr>
            <a:r>
              <a:rPr lang="en-US" altLang="en-US" dirty="0">
                <a:latin typeface="Gill Sans MT" panose="020B0502020104020203" pitchFamily="34" charset="0"/>
              </a:rPr>
              <a:t>Install </a:t>
            </a:r>
            <a:r>
              <a:rPr lang="en-US" altLang="en-US" dirty="0" err="1">
                <a:latin typeface="Gill Sans MT" panose="020B0502020104020203" pitchFamily="34" charset="0"/>
              </a:rPr>
              <a:t>Github</a:t>
            </a:r>
            <a:r>
              <a:rPr lang="en-US" altLang="en-US" dirty="0">
                <a:latin typeface="Gill Sans MT" panose="020B0502020104020203" pitchFamily="34" charset="0"/>
              </a:rPr>
              <a:t> client</a:t>
            </a:r>
          </a:p>
          <a:p>
            <a:pPr marL="609600" indent="-609600">
              <a:buFontTx/>
              <a:buAutoNum type="arabicPeriod"/>
            </a:pPr>
            <a:r>
              <a:rPr lang="en-US" altLang="en-US" dirty="0">
                <a:latin typeface="Gill Sans MT" panose="020B0502020104020203" pitchFamily="34" charset="0"/>
              </a:rPr>
              <a:t>SDK Manager</a:t>
            </a:r>
          </a:p>
          <a:p>
            <a:pPr lvl="1"/>
            <a:r>
              <a:rPr lang="en-US" altLang="en-US" dirty="0">
                <a:latin typeface="Gill Sans MT" panose="020B0502020104020203" pitchFamily="34" charset="0"/>
              </a:rPr>
              <a:t>Android 4.4.2 (API 19)</a:t>
            </a:r>
          </a:p>
          <a:p>
            <a:pPr marL="609600" indent="-609600">
              <a:buFontTx/>
              <a:buAutoNum type="arabicPeriod"/>
            </a:pPr>
            <a:r>
              <a:rPr lang="en-US" altLang="en-US" dirty="0">
                <a:latin typeface="Gill Sans MT" panose="020B0502020104020203" pitchFamily="34" charset="0"/>
              </a:rPr>
              <a:t>Open Project from version control</a:t>
            </a:r>
          </a:p>
          <a:p>
            <a:pPr lvl="1"/>
            <a:r>
              <a:rPr lang="en-US" altLang="en-US" dirty="0">
                <a:latin typeface="Gill Sans MT" panose="020B0502020104020203" pitchFamily="34" charset="0"/>
              </a:rPr>
              <a:t>wfhs8499Robotics/</a:t>
            </a:r>
            <a:r>
              <a:rPr lang="en-US" altLang="en-US" dirty="0" err="1">
                <a:latin typeface="Gill Sans MT" panose="020B0502020104020203" pitchFamily="34" charset="0"/>
              </a:rPr>
              <a:t>ftc_app</a:t>
            </a:r>
            <a:endParaRPr lang="en-US" altLang="en-US" dirty="0">
              <a:latin typeface="Gill Sans MT" panose="020B0502020104020203" pitchFamily="34" charset="0"/>
            </a:endParaRPr>
          </a:p>
          <a:p>
            <a:pPr marL="609600" indent="-609600">
              <a:buFontTx/>
              <a:buAutoNum type="arabicPeriod"/>
            </a:pPr>
            <a:endParaRPr lang="en-US" altLang="en-US" dirty="0">
              <a:latin typeface="Gill Sans MT" panose="020B0502020104020203" pitchFamily="34" charset="0"/>
            </a:endParaRPr>
          </a:p>
        </p:txBody>
      </p:sp>
    </p:spTree>
    <p:extLst>
      <p:ext uri="{BB962C8B-B14F-4D97-AF65-F5344CB8AC3E}">
        <p14:creationId xmlns:p14="http://schemas.microsoft.com/office/powerpoint/2010/main" val="268882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1">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7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171">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7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141413" y="233082"/>
            <a:ext cx="9905998" cy="1062317"/>
          </a:xfrm>
        </p:spPr>
        <p:txBody>
          <a:bodyPr>
            <a:normAutofit/>
          </a:bodyPr>
          <a:lstStyle/>
          <a:p>
            <a:pPr eaLnBrk="1" hangingPunct="1"/>
            <a:r>
              <a:rPr lang="en-US" altLang="en-US" sz="4000" dirty="0" err="1">
                <a:solidFill>
                  <a:srgbClr val="D2533C"/>
                </a:solidFill>
              </a:rPr>
              <a:t>OpModes</a:t>
            </a:r>
            <a:endParaRPr lang="en-US" altLang="en-US" sz="4000" dirty="0">
              <a:solidFill>
                <a:srgbClr val="D2533C"/>
              </a:solidFill>
            </a:endParaRPr>
          </a:p>
        </p:txBody>
      </p:sp>
      <p:sp>
        <p:nvSpPr>
          <p:cNvPr id="4099" name="Rectangle 3"/>
          <p:cNvSpPr>
            <a:spLocks noGrp="1" noChangeArrowheads="1"/>
          </p:cNvSpPr>
          <p:nvPr>
            <p:ph type="body" idx="1"/>
          </p:nvPr>
        </p:nvSpPr>
        <p:spPr>
          <a:xfrm>
            <a:off x="5715000" y="1646238"/>
            <a:ext cx="4267200" cy="4525962"/>
          </a:xfrm>
        </p:spPr>
        <p:txBody>
          <a:bodyPr/>
          <a:lstStyle/>
          <a:p>
            <a:pPr eaLnBrk="1" hangingPunct="1"/>
            <a:r>
              <a:rPr lang="en-US" altLang="en-US" dirty="0">
                <a:latin typeface="Gill Sans MT" panose="020B0502020104020203" pitchFamily="34" charset="0"/>
              </a:rPr>
              <a:t>Your robot code</a:t>
            </a:r>
          </a:p>
          <a:p>
            <a:pPr eaLnBrk="1" hangingPunct="1"/>
            <a:r>
              <a:rPr lang="en-US" altLang="en-US" dirty="0">
                <a:latin typeface="Gill Sans MT" panose="020B0502020104020203" pitchFamily="34" charset="0"/>
              </a:rPr>
              <a:t>Must extend </a:t>
            </a:r>
            <a:r>
              <a:rPr lang="en-US" altLang="en-US" dirty="0" err="1">
                <a:latin typeface="Gill Sans MT" panose="020B0502020104020203" pitchFamily="34" charset="0"/>
              </a:rPr>
              <a:t>OpMode</a:t>
            </a:r>
            <a:endParaRPr lang="en-US" altLang="en-US" dirty="0">
              <a:latin typeface="Gill Sans MT" panose="020B0502020104020203" pitchFamily="34" charset="0"/>
            </a:endParaRPr>
          </a:p>
          <a:p>
            <a:pPr lvl="1" eaLnBrk="1" hangingPunct="1">
              <a:buFontTx/>
              <a:buNone/>
            </a:pPr>
            <a:r>
              <a:rPr lang="en-US" altLang="en-US" sz="2400" i="1" dirty="0">
                <a:latin typeface="Gill Sans MT" panose="020B0502020104020203" pitchFamily="34" charset="0"/>
              </a:rPr>
              <a:t>(or </a:t>
            </a:r>
            <a:r>
              <a:rPr lang="en-US" altLang="en-US" sz="2400" i="1" dirty="0" err="1">
                <a:latin typeface="Gill Sans MT" panose="020B0502020104020203" pitchFamily="34" charset="0"/>
              </a:rPr>
              <a:t>LinearOpMode</a:t>
            </a:r>
            <a:r>
              <a:rPr lang="en-US" altLang="en-US" sz="2400" i="1" dirty="0">
                <a:latin typeface="Gill Sans MT" panose="020B0502020104020203" pitchFamily="34" charset="0"/>
              </a:rPr>
              <a:t>)</a:t>
            </a:r>
          </a:p>
          <a:p>
            <a:pPr eaLnBrk="1" hangingPunct="1"/>
            <a:r>
              <a:rPr lang="en-US" altLang="en-US" dirty="0">
                <a:latin typeface="Gill Sans MT" panose="020B0502020104020203" pitchFamily="34" charset="0"/>
              </a:rPr>
              <a:t>Must be registered</a:t>
            </a:r>
          </a:p>
          <a:p>
            <a:pPr lvl="1" eaLnBrk="1" hangingPunct="1"/>
            <a:r>
              <a:rPr lang="en-US" altLang="en-US" dirty="0" err="1">
                <a:latin typeface="Gill Sans MT" panose="020B0502020104020203" pitchFamily="34" charset="0"/>
              </a:rPr>
              <a:t>FtcOpModeRegister</a:t>
            </a:r>
            <a:endParaRPr lang="en-US" altLang="en-US" dirty="0">
              <a:latin typeface="Gill Sans MT" panose="020B0502020104020203" pitchFamily="34" charset="0"/>
            </a:endParaRPr>
          </a:p>
        </p:txBody>
      </p:sp>
      <p:pic>
        <p:nvPicPr>
          <p:cNvPr id="410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076326"/>
            <a:ext cx="3333750" cy="578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1" name="Line 6"/>
          <p:cNvSpPr>
            <a:spLocks noChangeShapeType="1"/>
          </p:cNvSpPr>
          <p:nvPr/>
        </p:nvSpPr>
        <p:spPr bwMode="auto">
          <a:xfrm flipH="1" flipV="1">
            <a:off x="4724400" y="4038600"/>
            <a:ext cx="1600200" cy="762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248209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81200" y="304800"/>
            <a:ext cx="8229600" cy="1143000"/>
          </a:xfrm>
        </p:spPr>
        <p:txBody>
          <a:bodyPr>
            <a:normAutofit/>
          </a:bodyPr>
          <a:lstStyle/>
          <a:p>
            <a:r>
              <a:rPr lang="en-US" altLang="en-US" sz="4000" dirty="0" err="1">
                <a:solidFill>
                  <a:srgbClr val="D2533C"/>
                </a:solidFill>
              </a:rPr>
              <a:t>OpMode</a:t>
            </a:r>
            <a:r>
              <a:rPr lang="en-US" altLang="en-US" sz="4000" dirty="0">
                <a:solidFill>
                  <a:srgbClr val="D2533C"/>
                </a:solidFill>
              </a:rPr>
              <a:t> vs </a:t>
            </a:r>
            <a:r>
              <a:rPr lang="en-US" altLang="en-US" sz="4000" dirty="0" err="1">
                <a:solidFill>
                  <a:srgbClr val="D2533C"/>
                </a:solidFill>
              </a:rPr>
              <a:t>LinearOpMode</a:t>
            </a:r>
            <a:endParaRPr lang="en-US" altLang="en-US" sz="4000" dirty="0">
              <a:solidFill>
                <a:srgbClr val="D2533C"/>
              </a:solidFill>
            </a:endParaRPr>
          </a:p>
        </p:txBody>
      </p:sp>
      <p:grpSp>
        <p:nvGrpSpPr>
          <p:cNvPr id="3" name="Group 2"/>
          <p:cNvGrpSpPr>
            <a:grpSpLocks/>
          </p:cNvGrpSpPr>
          <p:nvPr/>
        </p:nvGrpSpPr>
        <p:grpSpPr bwMode="auto">
          <a:xfrm>
            <a:off x="6248400" y="1600200"/>
            <a:ext cx="3886200" cy="4800600"/>
            <a:chOff x="4724400" y="1600200"/>
            <a:chExt cx="3886200" cy="4800600"/>
          </a:xfrm>
        </p:grpSpPr>
        <p:sp>
          <p:nvSpPr>
            <p:cNvPr id="5129" name="Rectangle 7"/>
            <p:cNvSpPr>
              <a:spLocks noChangeArrowheads="1"/>
            </p:cNvSpPr>
            <p:nvPr/>
          </p:nvSpPr>
          <p:spPr bwMode="auto">
            <a:xfrm>
              <a:off x="4724400" y="1600200"/>
              <a:ext cx="3886200" cy="4800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Gill Sans MT" panose="020B0502020104020203" pitchFamily="34" charset="0"/>
              </a:endParaRPr>
            </a:p>
          </p:txBody>
        </p:sp>
        <p:sp>
          <p:nvSpPr>
            <p:cNvPr id="5130" name="Text Box 5"/>
            <p:cNvSpPr txBox="1">
              <a:spLocks noChangeArrowheads="1"/>
            </p:cNvSpPr>
            <p:nvPr/>
          </p:nvSpPr>
          <p:spPr bwMode="auto">
            <a:xfrm>
              <a:off x="4800600" y="2514600"/>
              <a:ext cx="3810000"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102870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600" b="1" u="sng">
                  <a:latin typeface="Gill Sans MT" panose="020B0502020104020203" pitchFamily="34" charset="0"/>
                </a:rPr>
                <a:t>You must override:</a:t>
              </a:r>
            </a:p>
            <a:p>
              <a:pPr eaLnBrk="1" hangingPunct="1">
                <a:spcBef>
                  <a:spcPct val="50000"/>
                </a:spcBef>
                <a:buFontTx/>
                <a:buNone/>
              </a:pPr>
              <a:r>
                <a:rPr lang="en-US" altLang="en-US" sz="1600">
                  <a:latin typeface="Gill Sans MT" panose="020B0502020104020203" pitchFamily="34" charset="0"/>
                </a:rPr>
                <a:t>runOpMode()</a:t>
              </a:r>
            </a:p>
            <a:p>
              <a:pPr lvl="1" eaLnBrk="1" hangingPunct="1">
                <a:spcBef>
                  <a:spcPct val="50000"/>
                </a:spcBef>
                <a:buFont typeface="Arial" panose="020B0604020202020204" pitchFamily="34" charset="0"/>
                <a:buChar char="•"/>
              </a:pPr>
              <a:r>
                <a:rPr lang="en-US" altLang="en-US" sz="1600">
                  <a:latin typeface="Gill Sans MT" panose="020B0502020104020203" pitchFamily="34" charset="0"/>
                </a:rPr>
                <a:t>use waitForStart()</a:t>
              </a:r>
            </a:p>
            <a:p>
              <a:pPr eaLnBrk="1" hangingPunct="1">
                <a:spcBef>
                  <a:spcPct val="50000"/>
                </a:spcBef>
                <a:buFontTx/>
                <a:buNone/>
              </a:pPr>
              <a:endParaRPr lang="en-US" altLang="en-US" sz="1600">
                <a:latin typeface="Gill Sans MT" panose="020B0502020104020203" pitchFamily="34" charset="0"/>
              </a:endParaRPr>
            </a:p>
            <a:p>
              <a:pPr eaLnBrk="1" hangingPunct="1">
                <a:spcBef>
                  <a:spcPct val="50000"/>
                </a:spcBef>
                <a:buFontTx/>
                <a:buNone/>
              </a:pPr>
              <a:r>
                <a:rPr lang="en-US" altLang="en-US" sz="1600">
                  <a:solidFill>
                    <a:srgbClr val="FF0000"/>
                  </a:solidFill>
                  <a:latin typeface="Gill Sans MT" panose="020B0502020104020203" pitchFamily="34" charset="0"/>
                </a:rPr>
                <a:t>Beware if overriding init(), loop(),</a:t>
              </a:r>
            </a:p>
            <a:p>
              <a:pPr eaLnBrk="1" hangingPunct="1">
                <a:spcBef>
                  <a:spcPct val="50000"/>
                </a:spcBef>
                <a:buFontTx/>
                <a:buNone/>
              </a:pPr>
              <a:r>
                <a:rPr lang="en-US" altLang="en-US" sz="1600">
                  <a:solidFill>
                    <a:srgbClr val="FF0000"/>
                  </a:solidFill>
                  <a:latin typeface="Gill Sans MT" panose="020B0502020104020203" pitchFamily="34" charset="0"/>
                </a:rPr>
                <a:t> start(), or stop()!</a:t>
              </a:r>
            </a:p>
            <a:p>
              <a:pPr eaLnBrk="1" hangingPunct="1">
                <a:spcBef>
                  <a:spcPct val="50000"/>
                </a:spcBef>
                <a:buFontTx/>
                <a:buNone/>
              </a:pPr>
              <a:endParaRPr lang="en-US" altLang="en-US" sz="1600">
                <a:latin typeface="Gill Sans MT" panose="020B0502020104020203" pitchFamily="34" charset="0"/>
              </a:endParaRPr>
            </a:p>
            <a:p>
              <a:pPr eaLnBrk="1" hangingPunct="1">
                <a:spcBef>
                  <a:spcPct val="50000"/>
                </a:spcBef>
                <a:buFontTx/>
                <a:buNone/>
              </a:pPr>
              <a:endParaRPr lang="en-US" altLang="en-US" sz="1600">
                <a:latin typeface="Gill Sans MT" panose="020B0502020104020203" pitchFamily="34" charset="0"/>
              </a:endParaRPr>
            </a:p>
            <a:p>
              <a:pPr eaLnBrk="1" hangingPunct="1">
                <a:spcBef>
                  <a:spcPct val="50000"/>
                </a:spcBef>
                <a:buFontTx/>
                <a:buNone/>
              </a:pPr>
              <a:r>
                <a:rPr lang="en-US" altLang="en-US" sz="1600" b="1" u="sng">
                  <a:latin typeface="Gill Sans MT" panose="020B0502020104020203" pitchFamily="34" charset="0"/>
                </a:rPr>
                <a:t>Updates controllers:</a:t>
              </a:r>
            </a:p>
            <a:p>
              <a:pPr eaLnBrk="1" hangingPunct="1">
                <a:spcBef>
                  <a:spcPct val="50000"/>
                </a:spcBef>
                <a:buFontTx/>
                <a:buNone/>
              </a:pPr>
              <a:r>
                <a:rPr lang="en-US" altLang="en-US" sz="1600">
                  <a:latin typeface="Gill Sans MT" panose="020B0502020104020203" pitchFamily="34" charset="0"/>
                </a:rPr>
                <a:t>Via background thread</a:t>
              </a:r>
            </a:p>
          </p:txBody>
        </p:sp>
        <p:sp>
          <p:nvSpPr>
            <p:cNvPr id="5131" name="Rectangle 8"/>
            <p:cNvSpPr>
              <a:spLocks noChangeArrowheads="1"/>
            </p:cNvSpPr>
            <p:nvPr/>
          </p:nvSpPr>
          <p:spPr bwMode="auto">
            <a:xfrm>
              <a:off x="4800600" y="1676400"/>
              <a:ext cx="3810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3600">
                  <a:solidFill>
                    <a:schemeClr val="tx2"/>
                  </a:solidFill>
                  <a:latin typeface="Gill Sans MT" panose="020B0502020104020203" pitchFamily="34" charset="0"/>
                </a:rPr>
                <a:t>LinearOpMode</a:t>
              </a:r>
            </a:p>
          </p:txBody>
        </p:sp>
      </p:grpSp>
      <p:grpSp>
        <p:nvGrpSpPr>
          <p:cNvPr id="2" name="Group 1"/>
          <p:cNvGrpSpPr>
            <a:grpSpLocks/>
          </p:cNvGrpSpPr>
          <p:nvPr/>
        </p:nvGrpSpPr>
        <p:grpSpPr bwMode="auto">
          <a:xfrm>
            <a:off x="1905000" y="1600200"/>
            <a:ext cx="3886200" cy="5454650"/>
            <a:chOff x="381000" y="1600200"/>
            <a:chExt cx="3886200" cy="5454104"/>
          </a:xfrm>
        </p:grpSpPr>
        <p:sp>
          <p:nvSpPr>
            <p:cNvPr id="5126" name="Rectangle 6"/>
            <p:cNvSpPr>
              <a:spLocks noChangeArrowheads="1"/>
            </p:cNvSpPr>
            <p:nvPr/>
          </p:nvSpPr>
          <p:spPr bwMode="auto">
            <a:xfrm>
              <a:off x="381000" y="1600200"/>
              <a:ext cx="3886200" cy="4800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latin typeface="Gill Sans MT" panose="020B0502020104020203" pitchFamily="34" charset="0"/>
              </a:endParaRPr>
            </a:p>
          </p:txBody>
        </p:sp>
        <p:sp>
          <p:nvSpPr>
            <p:cNvPr id="5127" name="Text Box 4"/>
            <p:cNvSpPr txBox="1">
              <a:spLocks noChangeArrowheads="1"/>
            </p:cNvSpPr>
            <p:nvPr/>
          </p:nvSpPr>
          <p:spPr bwMode="auto">
            <a:xfrm>
              <a:off x="533400" y="2514600"/>
              <a:ext cx="3733800" cy="4539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600" b="1" u="sng">
                  <a:latin typeface="Gill Sans MT" panose="020B0502020104020203" pitchFamily="34" charset="0"/>
                </a:rPr>
                <a:t>You must override:</a:t>
              </a:r>
            </a:p>
            <a:p>
              <a:pPr eaLnBrk="1" hangingPunct="1">
                <a:spcBef>
                  <a:spcPct val="50000"/>
                </a:spcBef>
                <a:buFontTx/>
                <a:buNone/>
              </a:pPr>
              <a:r>
                <a:rPr lang="en-US" altLang="en-US" sz="1600">
                  <a:latin typeface="Gill Sans MT" panose="020B0502020104020203" pitchFamily="34" charset="0"/>
                </a:rPr>
                <a:t>init()</a:t>
              </a:r>
            </a:p>
            <a:p>
              <a:pPr eaLnBrk="1" hangingPunct="1">
                <a:spcBef>
                  <a:spcPct val="50000"/>
                </a:spcBef>
                <a:buFontTx/>
                <a:buNone/>
              </a:pPr>
              <a:r>
                <a:rPr lang="en-US" altLang="en-US" sz="1600">
                  <a:latin typeface="Gill Sans MT" panose="020B0502020104020203" pitchFamily="34" charset="0"/>
                </a:rPr>
                <a:t>loop()</a:t>
              </a:r>
            </a:p>
            <a:p>
              <a:pPr eaLnBrk="1" hangingPunct="1">
                <a:spcBef>
                  <a:spcPct val="50000"/>
                </a:spcBef>
                <a:buFontTx/>
                <a:buNone/>
              </a:pPr>
              <a:endParaRPr lang="en-US" altLang="en-US" sz="1600">
                <a:latin typeface="Gill Sans MT" panose="020B0502020104020203" pitchFamily="34" charset="0"/>
              </a:endParaRPr>
            </a:p>
            <a:p>
              <a:pPr eaLnBrk="1" hangingPunct="1">
                <a:spcBef>
                  <a:spcPct val="50000"/>
                </a:spcBef>
                <a:buFontTx/>
                <a:buNone/>
              </a:pPr>
              <a:r>
                <a:rPr lang="en-US" altLang="en-US" sz="1600" b="1" u="sng">
                  <a:latin typeface="Gill Sans MT" panose="020B0502020104020203" pitchFamily="34" charset="0"/>
                </a:rPr>
                <a:t>Optional:</a:t>
              </a:r>
            </a:p>
            <a:p>
              <a:pPr eaLnBrk="1" hangingPunct="1">
                <a:spcBef>
                  <a:spcPct val="50000"/>
                </a:spcBef>
                <a:buFontTx/>
                <a:buNone/>
              </a:pPr>
              <a:r>
                <a:rPr lang="en-US" altLang="en-US" sz="1600">
                  <a:latin typeface="Gill Sans MT" panose="020B0502020104020203" pitchFamily="34" charset="0"/>
                </a:rPr>
                <a:t>start()</a:t>
              </a:r>
            </a:p>
            <a:p>
              <a:pPr eaLnBrk="1" hangingPunct="1">
                <a:spcBef>
                  <a:spcPct val="50000"/>
                </a:spcBef>
                <a:buFontTx/>
                <a:buNone/>
              </a:pPr>
              <a:r>
                <a:rPr lang="en-US" altLang="en-US" sz="1600">
                  <a:latin typeface="Gill Sans MT" panose="020B0502020104020203" pitchFamily="34" charset="0"/>
                </a:rPr>
                <a:t>stop()</a:t>
              </a:r>
            </a:p>
            <a:p>
              <a:pPr eaLnBrk="1" hangingPunct="1">
                <a:spcBef>
                  <a:spcPct val="50000"/>
                </a:spcBef>
                <a:buFontTx/>
                <a:buNone/>
              </a:pPr>
              <a:endParaRPr lang="en-US" altLang="en-US" sz="1600">
                <a:latin typeface="Gill Sans MT" panose="020B0502020104020203" pitchFamily="34" charset="0"/>
              </a:endParaRPr>
            </a:p>
            <a:p>
              <a:pPr eaLnBrk="1" hangingPunct="1">
                <a:spcBef>
                  <a:spcPct val="50000"/>
                </a:spcBef>
                <a:buFontTx/>
                <a:buNone/>
              </a:pPr>
              <a:r>
                <a:rPr lang="en-US" altLang="en-US" sz="1600" b="1" u="sng">
                  <a:latin typeface="Gill Sans MT" panose="020B0502020104020203" pitchFamily="34" charset="0"/>
                </a:rPr>
                <a:t>Updates controllers:</a:t>
              </a:r>
            </a:p>
            <a:p>
              <a:pPr eaLnBrk="1" hangingPunct="1">
                <a:spcBef>
                  <a:spcPct val="50000"/>
                </a:spcBef>
                <a:buFontTx/>
                <a:buNone/>
              </a:pPr>
              <a:r>
                <a:rPr lang="en-US" altLang="en-US" sz="1600">
                  <a:latin typeface="Gill Sans MT" panose="020B0502020104020203" pitchFamily="34" charset="0"/>
                </a:rPr>
                <a:t>Between loops</a:t>
              </a:r>
            </a:p>
            <a:p>
              <a:pPr eaLnBrk="1" hangingPunct="1">
                <a:spcBef>
                  <a:spcPct val="50000"/>
                </a:spcBef>
                <a:buFontTx/>
                <a:buNone/>
              </a:pPr>
              <a:endParaRPr lang="en-US" altLang="en-US" sz="1600">
                <a:latin typeface="Gill Sans MT" panose="020B0502020104020203" pitchFamily="34" charset="0"/>
              </a:endParaRPr>
            </a:p>
            <a:p>
              <a:pPr eaLnBrk="1" hangingPunct="1">
                <a:spcBef>
                  <a:spcPct val="50000"/>
                </a:spcBef>
                <a:buFontTx/>
                <a:buNone/>
              </a:pPr>
              <a:endParaRPr lang="en-US" altLang="en-US" sz="1600">
                <a:latin typeface="Gill Sans MT" panose="020B0502020104020203" pitchFamily="34" charset="0"/>
              </a:endParaRPr>
            </a:p>
          </p:txBody>
        </p:sp>
        <p:sp>
          <p:nvSpPr>
            <p:cNvPr id="5128" name="Rectangle 9"/>
            <p:cNvSpPr>
              <a:spLocks noChangeArrowheads="1"/>
            </p:cNvSpPr>
            <p:nvPr/>
          </p:nvSpPr>
          <p:spPr bwMode="auto">
            <a:xfrm>
              <a:off x="457200" y="1676400"/>
              <a:ext cx="3810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3600">
                  <a:solidFill>
                    <a:schemeClr val="tx2"/>
                  </a:solidFill>
                  <a:latin typeface="Gill Sans MT" panose="020B0502020104020203" pitchFamily="34" charset="0"/>
                </a:rPr>
                <a:t>OpMode</a:t>
              </a:r>
            </a:p>
          </p:txBody>
        </p:sp>
      </p:grpSp>
      <p:sp>
        <p:nvSpPr>
          <p:cNvPr id="4" name="Rectangle 3"/>
          <p:cNvSpPr/>
          <p:nvPr/>
        </p:nvSpPr>
        <p:spPr>
          <a:xfrm>
            <a:off x="4876800" y="2990671"/>
            <a:ext cx="2133600" cy="1446550"/>
          </a:xfrm>
          <a:prstGeom prst="rect">
            <a:avLst/>
          </a:prstGeom>
          <a:noFill/>
        </p:spPr>
        <p:txBody>
          <a:bodyPr>
            <a:spAutoFit/>
          </a:bodyPr>
          <a:lstStyle/>
          <a:p>
            <a:pPr algn="ctr">
              <a:defRPr/>
            </a:pPr>
            <a:r>
              <a:rPr lang="en-US" sz="8800" b="1" i="1" dirty="0">
                <a:ln w="12700">
                  <a:solidFill>
                    <a:schemeClr val="tx2">
                      <a:satMod val="155000"/>
                    </a:schemeClr>
                  </a:solidFill>
                  <a:prstDash val="solid"/>
                </a:ln>
                <a:solidFill>
                  <a:srgbClr val="D60000"/>
                </a:solidFill>
                <a:effectLst>
                  <a:outerShdw blurRad="41275" dist="20320" dir="1800000" algn="tl" rotWithShape="0">
                    <a:srgbClr val="000000">
                      <a:alpha val="40000"/>
                    </a:srgbClr>
                  </a:outerShdw>
                </a:effectLst>
                <a:latin typeface="Gill Sans MT" pitchFamily="34" charset="0"/>
                <a:cs typeface="Arial" charset="0"/>
              </a:rPr>
              <a:t>VS</a:t>
            </a:r>
          </a:p>
        </p:txBody>
      </p:sp>
    </p:spTree>
    <p:extLst>
      <p:ext uri="{BB962C8B-B14F-4D97-AF65-F5344CB8AC3E}">
        <p14:creationId xmlns:p14="http://schemas.microsoft.com/office/powerpoint/2010/main" val="36989589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 presetClass="entr" presetSubtype="8"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500"/>
                            </p:stCondLst>
                            <p:childTnLst>
                              <p:par>
                                <p:cTn id="19" presetID="32" presetClass="emph" presetSubtype="0" repeatCount="2000" fill="hold" nodeType="afterEffect">
                                  <p:stCondLst>
                                    <p:cond delay="0"/>
                                  </p:stCondLst>
                                  <p:childTnLst>
                                    <p:animRot by="120000">
                                      <p:cBhvr>
                                        <p:cTn id="20" dur="50" fill="hold">
                                          <p:stCondLst>
                                            <p:cond delay="0"/>
                                          </p:stCondLst>
                                        </p:cTn>
                                        <p:tgtEl>
                                          <p:spTgt spid="2"/>
                                        </p:tgtEl>
                                        <p:attrNameLst>
                                          <p:attrName>r</p:attrName>
                                        </p:attrNameLst>
                                      </p:cBhvr>
                                    </p:animRot>
                                    <p:animRot by="-240000">
                                      <p:cBhvr>
                                        <p:cTn id="21" dur="100" fill="hold">
                                          <p:stCondLst>
                                            <p:cond delay="100"/>
                                          </p:stCondLst>
                                        </p:cTn>
                                        <p:tgtEl>
                                          <p:spTgt spid="2"/>
                                        </p:tgtEl>
                                        <p:attrNameLst>
                                          <p:attrName>r</p:attrName>
                                        </p:attrNameLst>
                                      </p:cBhvr>
                                    </p:animRot>
                                    <p:animRot by="240000">
                                      <p:cBhvr>
                                        <p:cTn id="22" dur="100" fill="hold">
                                          <p:stCondLst>
                                            <p:cond delay="200"/>
                                          </p:stCondLst>
                                        </p:cTn>
                                        <p:tgtEl>
                                          <p:spTgt spid="2"/>
                                        </p:tgtEl>
                                        <p:attrNameLst>
                                          <p:attrName>r</p:attrName>
                                        </p:attrNameLst>
                                      </p:cBhvr>
                                    </p:animRot>
                                    <p:animRot by="-240000">
                                      <p:cBhvr>
                                        <p:cTn id="23" dur="100" fill="hold">
                                          <p:stCondLst>
                                            <p:cond delay="300"/>
                                          </p:stCondLst>
                                        </p:cTn>
                                        <p:tgtEl>
                                          <p:spTgt spid="2"/>
                                        </p:tgtEl>
                                        <p:attrNameLst>
                                          <p:attrName>r</p:attrName>
                                        </p:attrNameLst>
                                      </p:cBhvr>
                                    </p:animRot>
                                    <p:animRot by="120000">
                                      <p:cBhvr>
                                        <p:cTn id="24" dur="100" fill="hold">
                                          <p:stCondLst>
                                            <p:cond delay="400"/>
                                          </p:stCondLst>
                                        </p:cTn>
                                        <p:tgtEl>
                                          <p:spTgt spid="2"/>
                                        </p:tgtEl>
                                        <p:attrNameLst>
                                          <p:attrName>r</p:attrName>
                                        </p:attrNameLst>
                                      </p:cBhvr>
                                    </p:animRot>
                                  </p:childTnLst>
                                </p:cTn>
                              </p:par>
                              <p:par>
                                <p:cTn id="25" presetID="32" presetClass="emph" presetSubtype="0" fill="hold" nodeType="withEffect">
                                  <p:stCondLst>
                                    <p:cond delay="0"/>
                                  </p:stCondLst>
                                  <p:childTnLst>
                                    <p:animRot by="120000">
                                      <p:cBhvr>
                                        <p:cTn id="26" dur="100" fill="hold">
                                          <p:stCondLst>
                                            <p:cond delay="0"/>
                                          </p:stCondLst>
                                        </p:cTn>
                                        <p:tgtEl>
                                          <p:spTgt spid="3"/>
                                        </p:tgtEl>
                                        <p:attrNameLst>
                                          <p:attrName>r</p:attrName>
                                        </p:attrNameLst>
                                      </p:cBhvr>
                                    </p:animRot>
                                    <p:animRot by="-240000">
                                      <p:cBhvr>
                                        <p:cTn id="27" dur="200" fill="hold">
                                          <p:stCondLst>
                                            <p:cond delay="200"/>
                                          </p:stCondLst>
                                        </p:cTn>
                                        <p:tgtEl>
                                          <p:spTgt spid="3"/>
                                        </p:tgtEl>
                                        <p:attrNameLst>
                                          <p:attrName>r</p:attrName>
                                        </p:attrNameLst>
                                      </p:cBhvr>
                                    </p:animRot>
                                    <p:animRot by="240000">
                                      <p:cBhvr>
                                        <p:cTn id="28" dur="200" fill="hold">
                                          <p:stCondLst>
                                            <p:cond delay="400"/>
                                          </p:stCondLst>
                                        </p:cTn>
                                        <p:tgtEl>
                                          <p:spTgt spid="3"/>
                                        </p:tgtEl>
                                        <p:attrNameLst>
                                          <p:attrName>r</p:attrName>
                                        </p:attrNameLst>
                                      </p:cBhvr>
                                    </p:animRot>
                                    <p:animRot by="-240000">
                                      <p:cBhvr>
                                        <p:cTn id="29" dur="200" fill="hold">
                                          <p:stCondLst>
                                            <p:cond delay="600"/>
                                          </p:stCondLst>
                                        </p:cTn>
                                        <p:tgtEl>
                                          <p:spTgt spid="3"/>
                                        </p:tgtEl>
                                        <p:attrNameLst>
                                          <p:attrName>r</p:attrName>
                                        </p:attrNameLst>
                                      </p:cBhvr>
                                    </p:animRot>
                                    <p:animRot by="120000">
                                      <p:cBhvr>
                                        <p:cTn id="30" dur="200" fill="hold">
                                          <p:stCondLst>
                                            <p:cond delay="800"/>
                                          </p:stCondLst>
                                        </p:cTn>
                                        <p:tgtEl>
                                          <p:spTgt spid="3"/>
                                        </p:tgtEl>
                                        <p:attrNameLst>
                                          <p:attrName>r</p:attrName>
                                        </p:attrNameLst>
                                      </p:cBhvr>
                                    </p:animRot>
                                  </p:childTnLst>
                                </p:cTn>
                              </p:par>
                            </p:childTnLst>
                          </p:cTn>
                        </p:par>
                        <p:par>
                          <p:cTn id="31" fill="hold" nodeType="afterGroup">
                            <p:stCondLst>
                              <p:cond delay="1500"/>
                            </p:stCondLst>
                            <p:childTnLst>
                              <p:par>
                                <p:cTn id="32" presetID="53" presetClass="exit" presetSubtype="32" fill="hold" nodeType="afterEffect">
                                  <p:stCondLst>
                                    <p:cond delay="500"/>
                                  </p:stCondLst>
                                  <p:childTnLst>
                                    <p:anim calcmode="lin" valueType="num">
                                      <p:cBhvr>
                                        <p:cTn id="33" dur="500"/>
                                        <p:tgtEl>
                                          <p:spTgt spid="4"/>
                                        </p:tgtEl>
                                        <p:attrNameLst>
                                          <p:attrName>ppt_w</p:attrName>
                                        </p:attrNameLst>
                                      </p:cBhvr>
                                      <p:tavLst>
                                        <p:tav tm="0">
                                          <p:val>
                                            <p:strVal val="ppt_w"/>
                                          </p:val>
                                        </p:tav>
                                        <p:tav tm="100000">
                                          <p:val>
                                            <p:fltVal val="0"/>
                                          </p:val>
                                        </p:tav>
                                      </p:tavLst>
                                    </p:anim>
                                    <p:anim calcmode="lin" valueType="num">
                                      <p:cBhvr>
                                        <p:cTn id="34" dur="500"/>
                                        <p:tgtEl>
                                          <p:spTgt spid="4"/>
                                        </p:tgtEl>
                                        <p:attrNameLst>
                                          <p:attrName>ppt_h</p:attrName>
                                        </p:attrNameLst>
                                      </p:cBhvr>
                                      <p:tavLst>
                                        <p:tav tm="0">
                                          <p:val>
                                            <p:strVal val="ppt_h"/>
                                          </p:val>
                                        </p:tav>
                                        <p:tav tm="100000">
                                          <p:val>
                                            <p:fltVal val="0"/>
                                          </p:val>
                                        </p:tav>
                                      </p:tavLst>
                                    </p:anim>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981200" y="304800"/>
            <a:ext cx="8229600" cy="1143000"/>
          </a:xfrm>
        </p:spPr>
        <p:txBody>
          <a:bodyPr>
            <a:normAutofit/>
          </a:bodyPr>
          <a:lstStyle/>
          <a:p>
            <a:r>
              <a:rPr lang="en-US" altLang="en-US" sz="4000" dirty="0" err="1">
                <a:solidFill>
                  <a:srgbClr val="D2533C"/>
                </a:solidFill>
              </a:rPr>
              <a:t>OpMode</a:t>
            </a:r>
            <a:r>
              <a:rPr lang="en-US" altLang="en-US" sz="4000" dirty="0">
                <a:solidFill>
                  <a:srgbClr val="D2533C"/>
                </a:solidFill>
              </a:rPr>
              <a:t> vs </a:t>
            </a:r>
            <a:r>
              <a:rPr lang="en-US" altLang="en-US" sz="4000" dirty="0" err="1">
                <a:solidFill>
                  <a:srgbClr val="D2533C"/>
                </a:solidFill>
              </a:rPr>
              <a:t>LinearOpMode</a:t>
            </a:r>
            <a:endParaRPr lang="en-US" altLang="en-US" sz="4000" dirty="0">
              <a:solidFill>
                <a:srgbClr val="D2533C"/>
              </a:solidFill>
            </a:endParaRPr>
          </a:p>
        </p:txBody>
      </p:sp>
      <p:sp>
        <p:nvSpPr>
          <p:cNvPr id="6147" name="Rectangle 7"/>
          <p:cNvSpPr>
            <a:spLocks noChangeArrowheads="1"/>
          </p:cNvSpPr>
          <p:nvPr/>
        </p:nvSpPr>
        <p:spPr bwMode="auto">
          <a:xfrm>
            <a:off x="6248400" y="1600200"/>
            <a:ext cx="3886200" cy="4800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Gill Sans MT" panose="020B0502020104020203" pitchFamily="34" charset="0"/>
            </a:endParaRPr>
          </a:p>
        </p:txBody>
      </p:sp>
      <p:sp>
        <p:nvSpPr>
          <p:cNvPr id="6148" name="Text Box 5"/>
          <p:cNvSpPr txBox="1">
            <a:spLocks noChangeArrowheads="1"/>
          </p:cNvSpPr>
          <p:nvPr/>
        </p:nvSpPr>
        <p:spPr bwMode="auto">
          <a:xfrm>
            <a:off x="6324600" y="2514600"/>
            <a:ext cx="3810000" cy="255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102870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a:latin typeface="Gill Sans MT" panose="020B0502020104020203" pitchFamily="34" charset="0"/>
              </a:rPr>
              <a:t>Extends OpMode</a:t>
            </a:r>
          </a:p>
          <a:p>
            <a:pPr eaLnBrk="1" hangingPunct="1">
              <a:spcBef>
                <a:spcPct val="50000"/>
              </a:spcBef>
            </a:pPr>
            <a:r>
              <a:rPr lang="en-US" altLang="en-US" sz="1600">
                <a:latin typeface="Gill Sans MT" panose="020B0502020104020203" pitchFamily="34" charset="0"/>
              </a:rPr>
              <a:t>Intended to be more like RobotC</a:t>
            </a:r>
          </a:p>
          <a:p>
            <a:pPr lvl="1" eaLnBrk="1" hangingPunct="1">
              <a:spcBef>
                <a:spcPct val="50000"/>
              </a:spcBef>
              <a:buFont typeface="Arial" panose="020B0604020202020204" pitchFamily="34" charset="0"/>
              <a:buChar char="•"/>
            </a:pPr>
            <a:r>
              <a:rPr lang="en-US" altLang="en-US" sz="1600">
                <a:latin typeface="Gill Sans MT" panose="020B0502020104020203" pitchFamily="34" charset="0"/>
              </a:rPr>
              <a:t>Simple sequential statements for autonomous</a:t>
            </a:r>
          </a:p>
          <a:p>
            <a:pPr lvl="1" eaLnBrk="1" hangingPunct="1">
              <a:spcBef>
                <a:spcPct val="50000"/>
              </a:spcBef>
              <a:buFont typeface="Arial" panose="020B0604020202020204" pitchFamily="34" charset="0"/>
              <a:buChar char="•"/>
            </a:pPr>
            <a:r>
              <a:rPr lang="en-US" altLang="en-US" sz="1600">
                <a:latin typeface="Gill Sans MT" panose="020B0502020104020203" pitchFamily="34" charset="0"/>
              </a:rPr>
              <a:t>Write your own while(true) loop for tele-op</a:t>
            </a:r>
          </a:p>
          <a:p>
            <a:pPr eaLnBrk="1" hangingPunct="1">
              <a:spcBef>
                <a:spcPct val="50000"/>
              </a:spcBef>
            </a:pPr>
            <a:r>
              <a:rPr lang="en-US" altLang="en-US" sz="1600">
                <a:latin typeface="Gill Sans MT" panose="020B0502020104020203" pitchFamily="34" charset="0"/>
              </a:rPr>
              <a:t>Safer to use sleep() and waitOneHardwareCycle()</a:t>
            </a:r>
          </a:p>
        </p:txBody>
      </p:sp>
      <p:sp>
        <p:nvSpPr>
          <p:cNvPr id="6149" name="Rectangle 8"/>
          <p:cNvSpPr>
            <a:spLocks noChangeArrowheads="1"/>
          </p:cNvSpPr>
          <p:nvPr/>
        </p:nvSpPr>
        <p:spPr bwMode="auto">
          <a:xfrm>
            <a:off x="6324600" y="1676400"/>
            <a:ext cx="3810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3600">
                <a:solidFill>
                  <a:schemeClr val="tx2"/>
                </a:solidFill>
                <a:latin typeface="Gill Sans MT" panose="020B0502020104020203" pitchFamily="34" charset="0"/>
              </a:rPr>
              <a:t>LinearOpMode</a:t>
            </a:r>
          </a:p>
        </p:txBody>
      </p:sp>
      <p:sp>
        <p:nvSpPr>
          <p:cNvPr id="6150" name="Rectangle 6"/>
          <p:cNvSpPr>
            <a:spLocks noChangeArrowheads="1"/>
          </p:cNvSpPr>
          <p:nvPr/>
        </p:nvSpPr>
        <p:spPr bwMode="auto">
          <a:xfrm>
            <a:off x="1905000" y="1600200"/>
            <a:ext cx="3886200" cy="4800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latin typeface="Gill Sans MT" panose="020B0502020104020203" pitchFamily="34" charset="0"/>
            </a:endParaRPr>
          </a:p>
        </p:txBody>
      </p:sp>
      <p:sp>
        <p:nvSpPr>
          <p:cNvPr id="6151" name="Text Box 4"/>
          <p:cNvSpPr txBox="1">
            <a:spLocks noChangeArrowheads="1"/>
          </p:cNvSpPr>
          <p:nvPr/>
        </p:nvSpPr>
        <p:spPr bwMode="auto">
          <a:xfrm>
            <a:off x="2057400" y="2514601"/>
            <a:ext cx="3733800" cy="304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102870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42875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a:latin typeface="Gill Sans MT" panose="020B0502020104020203" pitchFamily="34" charset="0"/>
              </a:rPr>
              <a:t>Natural fit for State Machines for autonomous</a:t>
            </a:r>
          </a:p>
          <a:p>
            <a:pPr eaLnBrk="1" hangingPunct="1">
              <a:spcBef>
                <a:spcPct val="50000"/>
              </a:spcBef>
            </a:pPr>
            <a:r>
              <a:rPr lang="en-US" altLang="en-US" sz="1600">
                <a:latin typeface="Gill Sans MT" panose="020B0502020104020203" pitchFamily="34" charset="0"/>
              </a:rPr>
              <a:t>Works well for tele-op as well</a:t>
            </a:r>
          </a:p>
          <a:p>
            <a:pPr eaLnBrk="1" hangingPunct="1">
              <a:spcBef>
                <a:spcPct val="50000"/>
              </a:spcBef>
            </a:pPr>
            <a:r>
              <a:rPr lang="en-US" altLang="en-US" sz="1600">
                <a:latin typeface="Gill Sans MT" panose="020B0502020104020203" pitchFamily="34" charset="0"/>
              </a:rPr>
              <a:t>Keep your loops fast!</a:t>
            </a:r>
          </a:p>
          <a:p>
            <a:pPr lvl="1" eaLnBrk="1" hangingPunct="1">
              <a:spcBef>
                <a:spcPct val="50000"/>
              </a:spcBef>
              <a:buFont typeface="Arial" panose="020B0604020202020204" pitchFamily="34" charset="0"/>
              <a:buChar char="•"/>
            </a:pPr>
            <a:r>
              <a:rPr lang="en-US" altLang="en-US" sz="1600">
                <a:latin typeface="Gill Sans MT" panose="020B0502020104020203" pitchFamily="34" charset="0"/>
              </a:rPr>
              <a:t>Avoid wait statements</a:t>
            </a:r>
          </a:p>
          <a:p>
            <a:pPr lvl="2" eaLnBrk="1" hangingPunct="1">
              <a:spcBef>
                <a:spcPct val="50000"/>
              </a:spcBef>
            </a:pPr>
            <a:r>
              <a:rPr lang="en-US" altLang="en-US" sz="1600">
                <a:latin typeface="Gill Sans MT" panose="020B0502020104020203" pitchFamily="34" charset="0"/>
              </a:rPr>
              <a:t>Use elapsed time instead</a:t>
            </a:r>
          </a:p>
          <a:p>
            <a:pPr lvl="1" eaLnBrk="1" hangingPunct="1">
              <a:spcBef>
                <a:spcPct val="50000"/>
              </a:spcBef>
              <a:buFont typeface="Arial" panose="020B0604020202020204" pitchFamily="34" charset="0"/>
              <a:buChar char="•"/>
            </a:pPr>
            <a:r>
              <a:rPr lang="en-US" altLang="en-US" sz="1600">
                <a:latin typeface="Gill Sans MT" panose="020B0502020104020203" pitchFamily="34" charset="0"/>
              </a:rPr>
              <a:t>Use state across loop executions</a:t>
            </a:r>
          </a:p>
          <a:p>
            <a:pPr eaLnBrk="1" hangingPunct="1">
              <a:spcBef>
                <a:spcPct val="50000"/>
              </a:spcBef>
              <a:buFontTx/>
              <a:buNone/>
            </a:pPr>
            <a:endParaRPr lang="en-US" altLang="en-US" sz="1600">
              <a:latin typeface="Gill Sans MT" panose="020B0502020104020203" pitchFamily="34" charset="0"/>
            </a:endParaRPr>
          </a:p>
        </p:txBody>
      </p:sp>
      <p:sp>
        <p:nvSpPr>
          <p:cNvPr id="6152" name="Rectangle 9"/>
          <p:cNvSpPr>
            <a:spLocks noChangeArrowheads="1"/>
          </p:cNvSpPr>
          <p:nvPr/>
        </p:nvSpPr>
        <p:spPr bwMode="auto">
          <a:xfrm>
            <a:off x="1981200" y="1676400"/>
            <a:ext cx="3810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3600">
                <a:solidFill>
                  <a:schemeClr val="tx2"/>
                </a:solidFill>
                <a:latin typeface="Gill Sans MT" panose="020B0502020104020203" pitchFamily="34" charset="0"/>
              </a:rPr>
              <a:t>OpMode</a:t>
            </a:r>
          </a:p>
        </p:txBody>
      </p:sp>
    </p:spTree>
    <p:extLst>
      <p:ext uri="{BB962C8B-B14F-4D97-AF65-F5344CB8AC3E}">
        <p14:creationId xmlns:p14="http://schemas.microsoft.com/office/powerpoint/2010/main" val="3643983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pPr eaLnBrk="1" hangingPunct="1"/>
            <a:r>
              <a:rPr lang="en-US" altLang="en-US" sz="4000" dirty="0">
                <a:solidFill>
                  <a:srgbClr val="D2533C"/>
                </a:solidFill>
              </a:rPr>
              <a:t>Motor &amp; Sensor Setup</a:t>
            </a:r>
          </a:p>
        </p:txBody>
      </p:sp>
      <p:sp>
        <p:nvSpPr>
          <p:cNvPr id="8195" name="Rectangle 3"/>
          <p:cNvSpPr>
            <a:spLocks noGrp="1" noChangeArrowheads="1"/>
          </p:cNvSpPr>
          <p:nvPr>
            <p:ph type="body" idx="1"/>
          </p:nvPr>
        </p:nvSpPr>
        <p:spPr>
          <a:xfrm>
            <a:off x="2362200" y="1848213"/>
            <a:ext cx="7848600" cy="3581400"/>
          </a:xfrm>
        </p:spPr>
        <p:txBody>
          <a:bodyPr>
            <a:normAutofit fontScale="62500" lnSpcReduction="20000"/>
          </a:bodyPr>
          <a:lstStyle/>
          <a:p>
            <a:pPr eaLnBrk="1" hangingPunct="1">
              <a:defRPr/>
            </a:pPr>
            <a:r>
              <a:rPr lang="en-US" sz="2800" dirty="0">
                <a:latin typeface="Gill Sans MT" panose="020B0502020104020203" pitchFamily="34" charset="0"/>
              </a:rPr>
              <a:t>Declare at class level</a:t>
            </a:r>
            <a:br>
              <a:rPr lang="en-US" sz="2800" dirty="0">
                <a:latin typeface="Gill Sans MT" panose="020B0502020104020203" pitchFamily="34" charset="0"/>
              </a:rPr>
            </a:br>
            <a:br>
              <a:rPr lang="en-US" sz="2800" dirty="0">
                <a:latin typeface="Gill Sans MT" panose="020B0502020104020203" pitchFamily="34" charset="0"/>
              </a:rPr>
            </a:br>
            <a:endParaRPr lang="en-US" sz="2800" dirty="0">
              <a:latin typeface="Gill Sans MT" panose="020B0502020104020203" pitchFamily="34" charset="0"/>
            </a:endParaRPr>
          </a:p>
          <a:p>
            <a:pPr eaLnBrk="1" hangingPunct="1">
              <a:defRPr/>
            </a:pPr>
            <a:r>
              <a:rPr lang="en-US" sz="2800" dirty="0">
                <a:latin typeface="Gill Sans MT" panose="020B0502020104020203" pitchFamily="34" charset="0"/>
              </a:rPr>
              <a:t>Instantiate from </a:t>
            </a:r>
            <a:r>
              <a:rPr lang="en-US" sz="2800" dirty="0" err="1">
                <a:latin typeface="Gill Sans MT" panose="020B0502020104020203" pitchFamily="34" charset="0"/>
              </a:rPr>
              <a:t>HardwareMap</a:t>
            </a:r>
            <a:endParaRPr lang="en-US" sz="2800" dirty="0">
              <a:latin typeface="Gill Sans MT" panose="020B0502020104020203" pitchFamily="34" charset="0"/>
            </a:endParaRPr>
          </a:p>
          <a:p>
            <a:pPr lvl="1" eaLnBrk="1" hangingPunct="1">
              <a:defRPr/>
            </a:pPr>
            <a:r>
              <a:rPr lang="en-US" sz="2400" dirty="0">
                <a:latin typeface="Gill Sans MT" panose="020B0502020104020203" pitchFamily="34" charset="0"/>
              </a:rPr>
              <a:t>In your </a:t>
            </a:r>
            <a:r>
              <a:rPr lang="en-US" sz="2400" dirty="0" err="1">
                <a:latin typeface="Gill Sans MT" panose="020B0502020104020203" pitchFamily="34" charset="0"/>
              </a:rPr>
              <a:t>init</a:t>
            </a:r>
            <a:r>
              <a:rPr lang="en-US" sz="2400" dirty="0">
                <a:latin typeface="Gill Sans MT" panose="020B0502020104020203" pitchFamily="34" charset="0"/>
              </a:rPr>
              <a:t>() for </a:t>
            </a:r>
            <a:r>
              <a:rPr lang="en-US" sz="2400" dirty="0" err="1">
                <a:latin typeface="Gill Sans MT" panose="020B0502020104020203" pitchFamily="34" charset="0"/>
              </a:rPr>
              <a:t>OpMode</a:t>
            </a:r>
            <a:endParaRPr lang="en-US" sz="2400" dirty="0">
              <a:latin typeface="Gill Sans MT" panose="020B0502020104020203" pitchFamily="34" charset="0"/>
            </a:endParaRPr>
          </a:p>
          <a:p>
            <a:pPr lvl="2" eaLnBrk="1" hangingPunct="1">
              <a:defRPr/>
            </a:pPr>
            <a:r>
              <a:rPr lang="en-US" sz="2000" dirty="0">
                <a:latin typeface="Gill Sans MT" panose="020B0502020104020203" pitchFamily="34" charset="0"/>
              </a:rPr>
              <a:t>or in </a:t>
            </a:r>
            <a:r>
              <a:rPr lang="en-US" sz="2000" dirty="0" err="1">
                <a:latin typeface="Gill Sans MT" panose="020B0502020104020203" pitchFamily="34" charset="0"/>
              </a:rPr>
              <a:t>runOpMode</a:t>
            </a:r>
            <a:r>
              <a:rPr lang="en-US" sz="2000" dirty="0">
                <a:latin typeface="Gill Sans MT" panose="020B0502020104020203" pitchFamily="34" charset="0"/>
              </a:rPr>
              <a:t>() for </a:t>
            </a:r>
            <a:r>
              <a:rPr lang="en-US" sz="2000" dirty="0" err="1">
                <a:latin typeface="Gill Sans MT" panose="020B0502020104020203" pitchFamily="34" charset="0"/>
              </a:rPr>
              <a:t>LinearOpMode</a:t>
            </a:r>
            <a:endParaRPr lang="en-US" sz="2000" dirty="0">
              <a:latin typeface="Gill Sans MT" panose="020B0502020104020203" pitchFamily="34" charset="0"/>
            </a:endParaRPr>
          </a:p>
          <a:p>
            <a:pPr eaLnBrk="1" hangingPunct="1">
              <a:defRPr/>
            </a:pPr>
            <a:endParaRPr lang="en-US" sz="2800" dirty="0">
              <a:latin typeface="Gill Sans MT" panose="020B0502020104020203" pitchFamily="34" charset="0"/>
            </a:endParaRPr>
          </a:p>
          <a:p>
            <a:pPr marL="0" indent="0">
              <a:buNone/>
              <a:defRPr/>
            </a:pPr>
            <a:endParaRPr lang="en-US" sz="2800" dirty="0">
              <a:latin typeface="Gill Sans MT" panose="020B0502020104020203" pitchFamily="34" charset="0"/>
            </a:endParaRPr>
          </a:p>
          <a:p>
            <a:pPr eaLnBrk="1" hangingPunct="1">
              <a:defRPr/>
            </a:pPr>
            <a:r>
              <a:rPr lang="en-US" sz="2800" b="1" dirty="0">
                <a:solidFill>
                  <a:srgbClr val="FF0000"/>
                </a:solidFill>
                <a:latin typeface="Gill Sans MT" panose="020B0502020104020203" pitchFamily="34" charset="0"/>
              </a:rPr>
              <a:t>**</a:t>
            </a:r>
            <a:r>
              <a:rPr lang="en-US" sz="2800" dirty="0">
                <a:latin typeface="Gill Sans MT" panose="020B0502020104020203" pitchFamily="34" charset="0"/>
              </a:rPr>
              <a:t>Use same names from Configuration File from your </a:t>
            </a:r>
            <a:r>
              <a:rPr lang="en-US" sz="2800" dirty="0" err="1">
                <a:latin typeface="Gill Sans MT" panose="020B0502020104020203" pitchFamily="34" charset="0"/>
              </a:rPr>
              <a:t>FtcRobotController</a:t>
            </a:r>
            <a:r>
              <a:rPr lang="en-US" sz="2800" dirty="0">
                <a:latin typeface="Gill Sans MT" panose="020B0502020104020203" pitchFamily="34" charset="0"/>
              </a:rPr>
              <a:t> app on phone</a:t>
            </a:r>
            <a:r>
              <a:rPr lang="en-US" sz="2800" b="1" dirty="0">
                <a:solidFill>
                  <a:srgbClr val="FF0000"/>
                </a:solidFill>
                <a:latin typeface="Gill Sans MT" panose="020B0502020104020203" pitchFamily="34" charset="0"/>
              </a:rPr>
              <a:t>**</a:t>
            </a:r>
            <a:r>
              <a:rPr lang="en-US" sz="2800" dirty="0">
                <a:latin typeface="Gill Sans MT" panose="020B0502020104020203" pitchFamily="34" charset="0"/>
              </a:rPr>
              <a:t> </a:t>
            </a:r>
          </a:p>
        </p:txBody>
      </p:sp>
      <p:pic>
        <p:nvPicPr>
          <p:cNvPr id="717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176927"/>
            <a:ext cx="1428750"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1" y="3716250"/>
            <a:ext cx="3743325"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Elbow Connector 2"/>
          <p:cNvCxnSpPr/>
          <p:nvPr/>
        </p:nvCxnSpPr>
        <p:spPr>
          <a:xfrm rot="10800000">
            <a:off x="6781800" y="4150851"/>
            <a:ext cx="3354294" cy="618363"/>
          </a:xfrm>
          <a:prstGeom prst="bentConnector3">
            <a:avLst>
              <a:gd name="adj1" fmla="val -17884"/>
            </a:avLst>
          </a:prstGeom>
          <a:ln>
            <a:solidFill>
              <a:srgbClr val="FF0000"/>
            </a:solidFill>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30921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en-US" altLang="en-US" sz="4000" dirty="0" err="1">
                <a:solidFill>
                  <a:srgbClr val="D2533C"/>
                </a:solidFill>
              </a:rPr>
              <a:t>HardwareMap</a:t>
            </a:r>
            <a:r>
              <a:rPr lang="en-US" altLang="en-US" sz="4000" dirty="0">
                <a:solidFill>
                  <a:srgbClr val="D2533C"/>
                </a:solidFill>
              </a:rPr>
              <a:t> Devices</a:t>
            </a:r>
          </a:p>
        </p:txBody>
      </p:sp>
      <p:sp>
        <p:nvSpPr>
          <p:cNvPr id="8195" name="Rectangle 4"/>
          <p:cNvSpPr>
            <a:spLocks noChangeArrowheads="1"/>
          </p:cNvSpPr>
          <p:nvPr/>
        </p:nvSpPr>
        <p:spPr bwMode="auto">
          <a:xfrm>
            <a:off x="2667000" y="1905000"/>
            <a:ext cx="36576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en-US" altLang="en-US" sz="1800">
                <a:latin typeface="Gill Sans MT" panose="020B0502020104020203" pitchFamily="34" charset="0"/>
              </a:rPr>
              <a:t>dcMotorController</a:t>
            </a:r>
          </a:p>
          <a:p>
            <a:pPr eaLnBrk="1" hangingPunct="1"/>
            <a:r>
              <a:rPr lang="en-US" altLang="en-US" sz="1800">
                <a:latin typeface="Gill Sans MT" panose="020B0502020104020203" pitchFamily="34" charset="0"/>
              </a:rPr>
              <a:t>dcMotor</a:t>
            </a:r>
          </a:p>
          <a:p>
            <a:pPr eaLnBrk="1" hangingPunct="1"/>
            <a:r>
              <a:rPr lang="en-US" altLang="en-US" sz="1800">
                <a:latin typeface="Gill Sans MT" panose="020B0502020104020203" pitchFamily="34" charset="0"/>
              </a:rPr>
              <a:t>servoController</a:t>
            </a:r>
          </a:p>
          <a:p>
            <a:pPr eaLnBrk="1" hangingPunct="1"/>
            <a:r>
              <a:rPr lang="en-US" altLang="en-US" sz="1800">
                <a:latin typeface="Gill Sans MT" panose="020B0502020104020203" pitchFamily="34" charset="0"/>
              </a:rPr>
              <a:t>servo</a:t>
            </a:r>
          </a:p>
          <a:p>
            <a:pPr eaLnBrk="1" hangingPunct="1"/>
            <a:r>
              <a:rPr lang="en-US" altLang="en-US" sz="1800">
                <a:latin typeface="Gill Sans MT" panose="020B0502020104020203" pitchFamily="34" charset="0"/>
              </a:rPr>
              <a:t>legacyModule</a:t>
            </a:r>
          </a:p>
          <a:p>
            <a:pPr eaLnBrk="1" hangingPunct="1"/>
            <a:r>
              <a:rPr lang="en-US" altLang="en-US" sz="1800">
                <a:latin typeface="Gill Sans MT" panose="020B0502020104020203" pitchFamily="34" charset="0"/>
              </a:rPr>
              <a:t>deviceInterfaceModule</a:t>
            </a:r>
          </a:p>
          <a:p>
            <a:pPr eaLnBrk="1" hangingPunct="1"/>
            <a:r>
              <a:rPr lang="en-US" altLang="en-US" sz="1800">
                <a:latin typeface="Gill Sans MT" panose="020B0502020104020203" pitchFamily="34" charset="0"/>
              </a:rPr>
              <a:t>analogInput</a:t>
            </a:r>
          </a:p>
          <a:p>
            <a:pPr eaLnBrk="1" hangingPunct="1"/>
            <a:r>
              <a:rPr lang="en-US" altLang="en-US" sz="1800">
                <a:latin typeface="Gill Sans MT" panose="020B0502020104020203" pitchFamily="34" charset="0"/>
              </a:rPr>
              <a:t>digitalChannel</a:t>
            </a:r>
          </a:p>
          <a:p>
            <a:pPr eaLnBrk="1" hangingPunct="1"/>
            <a:r>
              <a:rPr lang="en-US" altLang="en-US" sz="1800">
                <a:latin typeface="Gill Sans MT" panose="020B0502020104020203" pitchFamily="34" charset="0"/>
              </a:rPr>
              <a:t>opticalDistanceSensor</a:t>
            </a:r>
          </a:p>
          <a:p>
            <a:pPr eaLnBrk="1" hangingPunct="1"/>
            <a:r>
              <a:rPr lang="en-US" altLang="en-US" sz="1800">
                <a:latin typeface="Gill Sans MT" panose="020B0502020104020203" pitchFamily="34" charset="0"/>
              </a:rPr>
              <a:t>touchSensor</a:t>
            </a:r>
          </a:p>
        </p:txBody>
      </p:sp>
      <p:sp>
        <p:nvSpPr>
          <p:cNvPr id="8196" name="Rectangle 5"/>
          <p:cNvSpPr>
            <a:spLocks noChangeArrowheads="1"/>
          </p:cNvSpPr>
          <p:nvPr/>
        </p:nvSpPr>
        <p:spPr bwMode="auto">
          <a:xfrm>
            <a:off x="6324600" y="1905000"/>
            <a:ext cx="36576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en-US" altLang="en-US" sz="1800">
                <a:latin typeface="Gill Sans MT" panose="020B0502020104020203" pitchFamily="34" charset="0"/>
              </a:rPr>
              <a:t>pwmOutput</a:t>
            </a:r>
          </a:p>
          <a:p>
            <a:pPr eaLnBrk="1" hangingPunct="1"/>
            <a:r>
              <a:rPr lang="en-US" altLang="en-US" sz="1800">
                <a:latin typeface="Gill Sans MT" panose="020B0502020104020203" pitchFamily="34" charset="0"/>
              </a:rPr>
              <a:t>i2cDevice</a:t>
            </a:r>
          </a:p>
          <a:p>
            <a:pPr eaLnBrk="1" hangingPunct="1"/>
            <a:r>
              <a:rPr lang="en-US" altLang="en-US" sz="1800">
                <a:latin typeface="Gill Sans MT" panose="020B0502020104020203" pitchFamily="34" charset="0"/>
              </a:rPr>
              <a:t>analogOutput</a:t>
            </a:r>
          </a:p>
          <a:p>
            <a:pPr eaLnBrk="1" hangingPunct="1"/>
            <a:r>
              <a:rPr lang="en-US" altLang="en-US" sz="1800">
                <a:latin typeface="Gill Sans MT" panose="020B0502020104020203" pitchFamily="34" charset="0"/>
              </a:rPr>
              <a:t>accelerationSensor</a:t>
            </a:r>
          </a:p>
          <a:p>
            <a:pPr eaLnBrk="1" hangingPunct="1"/>
            <a:r>
              <a:rPr lang="en-US" altLang="en-US" sz="1800">
                <a:latin typeface="Gill Sans MT" panose="020B0502020104020203" pitchFamily="34" charset="0"/>
              </a:rPr>
              <a:t>compassSensor</a:t>
            </a:r>
          </a:p>
          <a:p>
            <a:pPr eaLnBrk="1" hangingPunct="1"/>
            <a:r>
              <a:rPr lang="en-US" altLang="en-US" sz="1800">
                <a:latin typeface="Gill Sans MT" panose="020B0502020104020203" pitchFamily="34" charset="0"/>
              </a:rPr>
              <a:t>gyroSensor</a:t>
            </a:r>
          </a:p>
          <a:p>
            <a:pPr eaLnBrk="1" hangingPunct="1"/>
            <a:r>
              <a:rPr lang="en-US" altLang="en-US" sz="1800">
                <a:latin typeface="Gill Sans MT" panose="020B0502020104020203" pitchFamily="34" charset="0"/>
              </a:rPr>
              <a:t>irSeekerSensor</a:t>
            </a:r>
          </a:p>
          <a:p>
            <a:pPr eaLnBrk="1" hangingPunct="1"/>
            <a:r>
              <a:rPr lang="en-US" altLang="en-US" sz="1800">
                <a:latin typeface="Gill Sans MT" panose="020B0502020104020203" pitchFamily="34" charset="0"/>
              </a:rPr>
              <a:t>lightSensor</a:t>
            </a:r>
          </a:p>
          <a:p>
            <a:pPr eaLnBrk="1" hangingPunct="1"/>
            <a:r>
              <a:rPr lang="en-US" altLang="en-US" sz="1800">
                <a:latin typeface="Gill Sans MT" panose="020B0502020104020203" pitchFamily="34" charset="0"/>
              </a:rPr>
              <a:t>ultrasonicSensor</a:t>
            </a:r>
          </a:p>
          <a:p>
            <a:pPr eaLnBrk="1" hangingPunct="1"/>
            <a:r>
              <a:rPr lang="en-US" altLang="en-US" sz="1800">
                <a:latin typeface="Gill Sans MT" panose="020B0502020104020203" pitchFamily="34" charset="0"/>
              </a:rPr>
              <a:t>voltageSensor</a:t>
            </a:r>
          </a:p>
        </p:txBody>
      </p:sp>
    </p:spTree>
    <p:extLst>
      <p:ext uri="{BB962C8B-B14F-4D97-AF65-F5344CB8AC3E}">
        <p14:creationId xmlns:p14="http://schemas.microsoft.com/office/powerpoint/2010/main" val="2518568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we covering</a:t>
            </a:r>
          </a:p>
        </p:txBody>
      </p:sp>
      <p:sp>
        <p:nvSpPr>
          <p:cNvPr id="3" name="Content Placeholder 2"/>
          <p:cNvSpPr>
            <a:spLocks noGrp="1"/>
          </p:cNvSpPr>
          <p:nvPr>
            <p:ph idx="1"/>
          </p:nvPr>
        </p:nvSpPr>
        <p:spPr/>
        <p:txBody>
          <a:bodyPr/>
          <a:lstStyle/>
          <a:p>
            <a:r>
              <a:rPr lang="en-US" dirty="0"/>
              <a:t>Hardware / Electronics</a:t>
            </a:r>
          </a:p>
          <a:p>
            <a:r>
              <a:rPr lang="en-US" dirty="0"/>
              <a:t>Configuration</a:t>
            </a:r>
          </a:p>
          <a:p>
            <a:r>
              <a:rPr lang="en-US" dirty="0"/>
              <a:t>Code structure</a:t>
            </a:r>
          </a:p>
          <a:p>
            <a:r>
              <a:rPr lang="en-US" dirty="0"/>
              <a:t>Code Changes</a:t>
            </a:r>
          </a:p>
          <a:p>
            <a:endParaRPr lang="en-US" dirty="0"/>
          </a:p>
        </p:txBody>
      </p:sp>
    </p:spTree>
    <p:extLst>
      <p:ext uri="{BB962C8B-B14F-4D97-AF65-F5344CB8AC3E}">
        <p14:creationId xmlns:p14="http://schemas.microsoft.com/office/powerpoint/2010/main" val="667708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76264"/>
            <a:ext cx="9905998" cy="1478570"/>
          </a:xfrm>
        </p:spPr>
        <p:txBody>
          <a:bodyPr/>
          <a:lstStyle/>
          <a:p>
            <a:r>
              <a:rPr lang="en-US" altLang="en-US" dirty="0">
                <a:solidFill>
                  <a:srgbClr val="D2533C"/>
                </a:solidFill>
              </a:rPr>
              <a:t>Gamepads</a:t>
            </a:r>
            <a:endParaRPr lang="en-US" altLang="en-US" dirty="0">
              <a:latin typeface="Gill Sans MT" panose="020B0502020104020203" pitchFamily="34" charset="0"/>
            </a:endParaRPr>
          </a:p>
        </p:txBody>
      </p:sp>
      <p:sp>
        <p:nvSpPr>
          <p:cNvPr id="9219" name="Content Placeholder 2"/>
          <p:cNvSpPr>
            <a:spLocks noGrp="1"/>
          </p:cNvSpPr>
          <p:nvPr>
            <p:ph idx="1"/>
          </p:nvPr>
        </p:nvSpPr>
        <p:spPr>
          <a:xfrm>
            <a:off x="1981200" y="1600200"/>
            <a:ext cx="8229600" cy="914400"/>
          </a:xfrm>
        </p:spPr>
        <p:txBody>
          <a:bodyPr/>
          <a:lstStyle/>
          <a:p>
            <a:r>
              <a:rPr lang="en-US" altLang="en-US" dirty="0">
                <a:latin typeface="Gill Sans MT" panose="020B0502020104020203" pitchFamily="34" charset="0"/>
              </a:rPr>
              <a:t>Use public variables (no getters)</a:t>
            </a:r>
          </a:p>
        </p:txBody>
      </p:sp>
      <p:sp>
        <p:nvSpPr>
          <p:cNvPr id="9220" name="Content Placeholder 2"/>
          <p:cNvSpPr txBox="1">
            <a:spLocks/>
          </p:cNvSpPr>
          <p:nvPr/>
        </p:nvSpPr>
        <p:spPr bwMode="auto">
          <a:xfrm>
            <a:off x="1981200" y="2286000"/>
            <a:ext cx="30861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r>
              <a:rPr lang="en-US" altLang="en-US" sz="2000" dirty="0">
                <a:latin typeface="Gill Sans MT" panose="020B0502020104020203" pitchFamily="34" charset="0"/>
              </a:rPr>
              <a:t>float </a:t>
            </a:r>
            <a:r>
              <a:rPr lang="en-US" altLang="en-US" sz="2000" dirty="0" err="1">
                <a:latin typeface="Gill Sans MT" panose="020B0502020104020203" pitchFamily="34" charset="0"/>
              </a:rPr>
              <a:t>left_stick_x</a:t>
            </a:r>
            <a:endParaRPr lang="en-US" altLang="en-US" sz="2000" dirty="0">
              <a:latin typeface="Gill Sans MT" panose="020B0502020104020203" pitchFamily="34" charset="0"/>
            </a:endParaRPr>
          </a:p>
          <a:p>
            <a:r>
              <a:rPr lang="en-US" altLang="en-US" sz="2000" dirty="0">
                <a:latin typeface="Gill Sans MT" panose="020B0502020104020203" pitchFamily="34" charset="0"/>
              </a:rPr>
              <a:t>float </a:t>
            </a:r>
            <a:r>
              <a:rPr lang="en-US" altLang="en-US" sz="2000" dirty="0" err="1">
                <a:latin typeface="Gill Sans MT" panose="020B0502020104020203" pitchFamily="34" charset="0"/>
              </a:rPr>
              <a:t>left_stick_y</a:t>
            </a:r>
            <a:endParaRPr lang="en-US" altLang="en-US" sz="2000" dirty="0">
              <a:latin typeface="Gill Sans MT" panose="020B0502020104020203" pitchFamily="34" charset="0"/>
            </a:endParaRPr>
          </a:p>
          <a:p>
            <a:r>
              <a:rPr lang="en-US" altLang="en-US" sz="2000" dirty="0">
                <a:latin typeface="Gill Sans MT" panose="020B0502020104020203" pitchFamily="34" charset="0"/>
              </a:rPr>
              <a:t>float </a:t>
            </a:r>
            <a:r>
              <a:rPr lang="en-US" altLang="en-US" sz="2000" dirty="0" err="1">
                <a:latin typeface="Gill Sans MT" panose="020B0502020104020203" pitchFamily="34" charset="0"/>
              </a:rPr>
              <a:t>right_stick_x</a:t>
            </a:r>
            <a:endParaRPr lang="en-US" altLang="en-US" sz="2000" dirty="0">
              <a:latin typeface="Gill Sans MT" panose="020B0502020104020203" pitchFamily="34" charset="0"/>
            </a:endParaRPr>
          </a:p>
          <a:p>
            <a:r>
              <a:rPr lang="en-US" altLang="en-US" sz="2000" dirty="0">
                <a:latin typeface="Gill Sans MT" panose="020B0502020104020203" pitchFamily="34" charset="0"/>
              </a:rPr>
              <a:t>float </a:t>
            </a:r>
            <a:r>
              <a:rPr lang="en-US" altLang="en-US" sz="2000" dirty="0" err="1">
                <a:latin typeface="Gill Sans MT" panose="020B0502020104020203" pitchFamily="34" charset="0"/>
              </a:rPr>
              <a:t>right_stick_y</a:t>
            </a:r>
            <a:endParaRPr lang="en-US" altLang="en-US" sz="2000" dirty="0">
              <a:latin typeface="Gill Sans MT" panose="020B0502020104020203" pitchFamily="34" charset="0"/>
            </a:endParaRPr>
          </a:p>
          <a:p>
            <a:r>
              <a:rPr lang="en-US" altLang="en-US" sz="2000" dirty="0" err="1">
                <a:latin typeface="Gill Sans MT" panose="020B0502020104020203" pitchFamily="34" charset="0"/>
              </a:rPr>
              <a:t>boolean</a:t>
            </a:r>
            <a:r>
              <a:rPr lang="en-US" altLang="en-US" sz="2000" dirty="0">
                <a:latin typeface="Gill Sans MT" panose="020B0502020104020203" pitchFamily="34" charset="0"/>
              </a:rPr>
              <a:t> </a:t>
            </a:r>
            <a:r>
              <a:rPr lang="en-US" altLang="en-US" sz="2000" dirty="0" err="1">
                <a:latin typeface="Gill Sans MT" panose="020B0502020104020203" pitchFamily="34" charset="0"/>
              </a:rPr>
              <a:t>dpad_up</a:t>
            </a:r>
            <a:endParaRPr lang="en-US" altLang="en-US" sz="2000" dirty="0">
              <a:latin typeface="Gill Sans MT" panose="020B0502020104020203" pitchFamily="34" charset="0"/>
            </a:endParaRPr>
          </a:p>
          <a:p>
            <a:r>
              <a:rPr lang="en-US" altLang="en-US" sz="2000" dirty="0" err="1">
                <a:latin typeface="Gill Sans MT" panose="020B0502020104020203" pitchFamily="34" charset="0"/>
              </a:rPr>
              <a:t>boolean</a:t>
            </a:r>
            <a:r>
              <a:rPr lang="en-US" altLang="en-US" sz="2000" dirty="0">
                <a:latin typeface="Gill Sans MT" panose="020B0502020104020203" pitchFamily="34" charset="0"/>
              </a:rPr>
              <a:t> </a:t>
            </a:r>
            <a:r>
              <a:rPr lang="en-US" altLang="en-US" sz="2000" dirty="0" err="1">
                <a:latin typeface="Gill Sans MT" panose="020B0502020104020203" pitchFamily="34" charset="0"/>
              </a:rPr>
              <a:t>dpad_down</a:t>
            </a:r>
            <a:endParaRPr lang="en-US" altLang="en-US" sz="2000" dirty="0">
              <a:latin typeface="Gill Sans MT" panose="020B0502020104020203" pitchFamily="34" charset="0"/>
            </a:endParaRPr>
          </a:p>
          <a:p>
            <a:r>
              <a:rPr lang="en-US" altLang="en-US" sz="2000" dirty="0" err="1">
                <a:latin typeface="Gill Sans MT" panose="020B0502020104020203" pitchFamily="34" charset="0"/>
              </a:rPr>
              <a:t>boolean</a:t>
            </a:r>
            <a:r>
              <a:rPr lang="en-US" altLang="en-US" sz="2000" dirty="0">
                <a:latin typeface="Gill Sans MT" panose="020B0502020104020203" pitchFamily="34" charset="0"/>
              </a:rPr>
              <a:t> </a:t>
            </a:r>
            <a:r>
              <a:rPr lang="en-US" altLang="en-US" sz="2000" dirty="0" err="1">
                <a:latin typeface="Gill Sans MT" panose="020B0502020104020203" pitchFamily="34" charset="0"/>
              </a:rPr>
              <a:t>dpad_left</a:t>
            </a:r>
            <a:endParaRPr lang="en-US" altLang="en-US" sz="2000" dirty="0">
              <a:latin typeface="Gill Sans MT" panose="020B0502020104020203" pitchFamily="34" charset="0"/>
            </a:endParaRPr>
          </a:p>
          <a:p>
            <a:r>
              <a:rPr lang="en-US" altLang="en-US" sz="2000" dirty="0" err="1">
                <a:latin typeface="Gill Sans MT" panose="020B0502020104020203" pitchFamily="34" charset="0"/>
              </a:rPr>
              <a:t>boolean</a:t>
            </a:r>
            <a:r>
              <a:rPr lang="en-US" altLang="en-US" sz="2000" dirty="0">
                <a:latin typeface="Gill Sans MT" panose="020B0502020104020203" pitchFamily="34" charset="0"/>
              </a:rPr>
              <a:t> </a:t>
            </a:r>
            <a:r>
              <a:rPr lang="en-US" altLang="en-US" sz="2000" dirty="0" err="1">
                <a:latin typeface="Gill Sans MT" panose="020B0502020104020203" pitchFamily="34" charset="0"/>
              </a:rPr>
              <a:t>dpad_right</a:t>
            </a:r>
            <a:endParaRPr lang="en-US" altLang="en-US" sz="2000" dirty="0">
              <a:latin typeface="Gill Sans MT" panose="020B0502020104020203" pitchFamily="34" charset="0"/>
            </a:endParaRPr>
          </a:p>
          <a:p>
            <a:r>
              <a:rPr lang="en-US" altLang="en-US" sz="2000" dirty="0" err="1">
                <a:latin typeface="Gill Sans MT" panose="020B0502020104020203" pitchFamily="34" charset="0"/>
              </a:rPr>
              <a:t>boolean</a:t>
            </a:r>
            <a:r>
              <a:rPr lang="en-US" altLang="en-US" sz="2000" dirty="0">
                <a:latin typeface="Gill Sans MT" panose="020B0502020104020203" pitchFamily="34" charset="0"/>
              </a:rPr>
              <a:t> a</a:t>
            </a:r>
          </a:p>
          <a:p>
            <a:r>
              <a:rPr lang="en-US" altLang="en-US" sz="2000" dirty="0" err="1">
                <a:latin typeface="Gill Sans MT" panose="020B0502020104020203" pitchFamily="34" charset="0"/>
              </a:rPr>
              <a:t>boolean</a:t>
            </a:r>
            <a:r>
              <a:rPr lang="en-US" altLang="en-US" sz="2000" dirty="0">
                <a:latin typeface="Gill Sans MT" panose="020B0502020104020203" pitchFamily="34" charset="0"/>
              </a:rPr>
              <a:t> b</a:t>
            </a:r>
          </a:p>
          <a:p>
            <a:r>
              <a:rPr lang="en-US" altLang="en-US" sz="2000" dirty="0" err="1">
                <a:latin typeface="Gill Sans MT" panose="020B0502020104020203" pitchFamily="34" charset="0"/>
              </a:rPr>
              <a:t>boolean</a:t>
            </a:r>
            <a:r>
              <a:rPr lang="en-US" altLang="en-US" sz="2000" dirty="0">
                <a:latin typeface="Gill Sans MT" panose="020B0502020104020203" pitchFamily="34" charset="0"/>
              </a:rPr>
              <a:t> x</a:t>
            </a:r>
          </a:p>
          <a:p>
            <a:r>
              <a:rPr lang="en-US" altLang="en-US" sz="2000" dirty="0" err="1">
                <a:latin typeface="Gill Sans MT" panose="020B0502020104020203" pitchFamily="34" charset="0"/>
              </a:rPr>
              <a:t>boolean</a:t>
            </a:r>
            <a:r>
              <a:rPr lang="en-US" altLang="en-US" sz="2000" dirty="0">
                <a:latin typeface="Gill Sans MT" panose="020B0502020104020203" pitchFamily="34" charset="0"/>
              </a:rPr>
              <a:t> y</a:t>
            </a:r>
          </a:p>
        </p:txBody>
      </p:sp>
      <p:sp>
        <p:nvSpPr>
          <p:cNvPr id="9221" name="Content Placeholder 2"/>
          <p:cNvSpPr txBox="1">
            <a:spLocks/>
          </p:cNvSpPr>
          <p:nvPr/>
        </p:nvSpPr>
        <p:spPr bwMode="auto">
          <a:xfrm>
            <a:off x="4876800" y="2286000"/>
            <a:ext cx="30861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r>
              <a:rPr lang="en-US" altLang="en-US" sz="2000" dirty="0" err="1">
                <a:latin typeface="Gill Sans MT" panose="020B0502020104020203" pitchFamily="34" charset="0"/>
              </a:rPr>
              <a:t>boolean</a:t>
            </a:r>
            <a:r>
              <a:rPr lang="en-US" altLang="en-US" sz="2000" dirty="0">
                <a:latin typeface="Gill Sans MT" panose="020B0502020104020203" pitchFamily="34" charset="0"/>
              </a:rPr>
              <a:t> guide</a:t>
            </a:r>
          </a:p>
          <a:p>
            <a:r>
              <a:rPr lang="en-US" altLang="en-US" sz="2000" dirty="0" err="1">
                <a:latin typeface="Gill Sans MT" panose="020B0502020104020203" pitchFamily="34" charset="0"/>
              </a:rPr>
              <a:t>boolean</a:t>
            </a:r>
            <a:r>
              <a:rPr lang="en-US" altLang="en-US" sz="2000" dirty="0">
                <a:latin typeface="Gill Sans MT" panose="020B0502020104020203" pitchFamily="34" charset="0"/>
              </a:rPr>
              <a:t> start</a:t>
            </a:r>
          </a:p>
          <a:p>
            <a:r>
              <a:rPr lang="en-US" altLang="en-US" sz="2000" dirty="0" err="1">
                <a:latin typeface="Gill Sans MT" panose="020B0502020104020203" pitchFamily="34" charset="0"/>
              </a:rPr>
              <a:t>boolean</a:t>
            </a:r>
            <a:r>
              <a:rPr lang="en-US" altLang="en-US" sz="2000" dirty="0">
                <a:latin typeface="Gill Sans MT" panose="020B0502020104020203" pitchFamily="34" charset="0"/>
              </a:rPr>
              <a:t> back</a:t>
            </a:r>
          </a:p>
          <a:p>
            <a:r>
              <a:rPr lang="en-US" altLang="en-US" sz="2000" dirty="0" err="1">
                <a:latin typeface="Gill Sans MT" panose="020B0502020104020203" pitchFamily="34" charset="0"/>
              </a:rPr>
              <a:t>boolean</a:t>
            </a:r>
            <a:r>
              <a:rPr lang="en-US" altLang="en-US" sz="2000" dirty="0">
                <a:latin typeface="Gill Sans MT" panose="020B0502020104020203" pitchFamily="34" charset="0"/>
              </a:rPr>
              <a:t> </a:t>
            </a:r>
            <a:r>
              <a:rPr lang="en-US" altLang="en-US" sz="2000" dirty="0" err="1">
                <a:latin typeface="Gill Sans MT" panose="020B0502020104020203" pitchFamily="34" charset="0"/>
              </a:rPr>
              <a:t>left_bumper</a:t>
            </a:r>
            <a:endParaRPr lang="en-US" altLang="en-US" sz="2000" dirty="0">
              <a:latin typeface="Gill Sans MT" panose="020B0502020104020203" pitchFamily="34" charset="0"/>
            </a:endParaRPr>
          </a:p>
          <a:p>
            <a:r>
              <a:rPr lang="en-US" altLang="en-US" sz="2000" dirty="0" err="1">
                <a:latin typeface="Gill Sans MT" panose="020B0502020104020203" pitchFamily="34" charset="0"/>
              </a:rPr>
              <a:t>boolean</a:t>
            </a:r>
            <a:r>
              <a:rPr lang="en-US" altLang="en-US" sz="2000" dirty="0">
                <a:latin typeface="Gill Sans MT" panose="020B0502020104020203" pitchFamily="34" charset="0"/>
              </a:rPr>
              <a:t> </a:t>
            </a:r>
            <a:r>
              <a:rPr lang="en-US" altLang="en-US" sz="2000" dirty="0" err="1">
                <a:latin typeface="Gill Sans MT" panose="020B0502020104020203" pitchFamily="34" charset="0"/>
              </a:rPr>
              <a:t>right_bumper</a:t>
            </a:r>
            <a:endParaRPr lang="en-US" altLang="en-US" sz="2000" dirty="0">
              <a:latin typeface="Gill Sans MT" panose="020B0502020104020203" pitchFamily="34" charset="0"/>
            </a:endParaRPr>
          </a:p>
          <a:p>
            <a:r>
              <a:rPr lang="en-US" altLang="en-US" sz="2000" dirty="0" err="1">
                <a:latin typeface="Gill Sans MT" panose="020B0502020104020203" pitchFamily="34" charset="0"/>
              </a:rPr>
              <a:t>boolean</a:t>
            </a:r>
            <a:r>
              <a:rPr lang="en-US" altLang="en-US" sz="2000" dirty="0">
                <a:latin typeface="Gill Sans MT" panose="020B0502020104020203" pitchFamily="34" charset="0"/>
              </a:rPr>
              <a:t> </a:t>
            </a:r>
            <a:r>
              <a:rPr lang="en-US" altLang="en-US" sz="2000" dirty="0" err="1">
                <a:latin typeface="Gill Sans MT" panose="020B0502020104020203" pitchFamily="34" charset="0"/>
              </a:rPr>
              <a:t>left_stick_button</a:t>
            </a:r>
            <a:endParaRPr lang="en-US" altLang="en-US" sz="2000" dirty="0">
              <a:latin typeface="Gill Sans MT" panose="020B0502020104020203" pitchFamily="34" charset="0"/>
            </a:endParaRPr>
          </a:p>
          <a:p>
            <a:r>
              <a:rPr lang="en-US" altLang="en-US" sz="2000" dirty="0" err="1">
                <a:latin typeface="Gill Sans MT" panose="020B0502020104020203" pitchFamily="34" charset="0"/>
              </a:rPr>
              <a:t>boolean</a:t>
            </a:r>
            <a:r>
              <a:rPr lang="en-US" altLang="en-US" sz="2000" dirty="0">
                <a:latin typeface="Gill Sans MT" panose="020B0502020104020203" pitchFamily="34" charset="0"/>
              </a:rPr>
              <a:t> </a:t>
            </a:r>
            <a:r>
              <a:rPr lang="en-US" altLang="en-US" sz="2000" dirty="0" err="1">
                <a:latin typeface="Gill Sans MT" panose="020B0502020104020203" pitchFamily="34" charset="0"/>
              </a:rPr>
              <a:t>right_stick_button</a:t>
            </a:r>
            <a:endParaRPr lang="en-US" altLang="en-US" sz="2000" dirty="0">
              <a:latin typeface="Gill Sans MT" panose="020B0502020104020203" pitchFamily="34" charset="0"/>
            </a:endParaRPr>
          </a:p>
          <a:p>
            <a:r>
              <a:rPr lang="en-US" altLang="en-US" sz="2000" dirty="0">
                <a:latin typeface="Gill Sans MT" panose="020B0502020104020203" pitchFamily="34" charset="0"/>
              </a:rPr>
              <a:t>float </a:t>
            </a:r>
            <a:r>
              <a:rPr lang="en-US" altLang="en-US" sz="2000" dirty="0" err="1">
                <a:latin typeface="Gill Sans MT" panose="020B0502020104020203" pitchFamily="34" charset="0"/>
              </a:rPr>
              <a:t>left_trigger</a:t>
            </a:r>
            <a:endParaRPr lang="en-US" altLang="en-US" sz="2000" dirty="0">
              <a:latin typeface="Gill Sans MT" panose="020B0502020104020203" pitchFamily="34" charset="0"/>
            </a:endParaRPr>
          </a:p>
          <a:p>
            <a:r>
              <a:rPr lang="en-US" altLang="en-US" sz="2000" dirty="0">
                <a:latin typeface="Gill Sans MT" panose="020B0502020104020203" pitchFamily="34" charset="0"/>
              </a:rPr>
              <a:t>float </a:t>
            </a:r>
            <a:r>
              <a:rPr lang="en-US" altLang="en-US" sz="2000" dirty="0" err="1">
                <a:latin typeface="Gill Sans MT" panose="020B0502020104020203" pitchFamily="34" charset="0"/>
              </a:rPr>
              <a:t>right_trigger</a:t>
            </a:r>
            <a:endParaRPr lang="en-US" altLang="en-US" sz="2000" dirty="0">
              <a:latin typeface="Gill Sans MT" panose="020B0502020104020203" pitchFamily="34" charset="0"/>
            </a:endParaRPr>
          </a:p>
          <a:p>
            <a:r>
              <a:rPr lang="en-US" altLang="en-US" sz="2000" dirty="0">
                <a:latin typeface="Gill Sans MT" panose="020B0502020104020203" pitchFamily="34" charset="0"/>
              </a:rPr>
              <a:t>byte user</a:t>
            </a:r>
          </a:p>
        </p:txBody>
      </p:sp>
      <p:sp>
        <p:nvSpPr>
          <p:cNvPr id="9222" name="Content Placeholder 2"/>
          <p:cNvSpPr txBox="1">
            <a:spLocks/>
          </p:cNvSpPr>
          <p:nvPr/>
        </p:nvSpPr>
        <p:spPr bwMode="auto">
          <a:xfrm>
            <a:off x="8039100" y="3429000"/>
            <a:ext cx="30861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r>
              <a:rPr lang="en-US" altLang="en-US" sz="2000" dirty="0" err="1">
                <a:latin typeface="Gill Sans MT" panose="020B0502020104020203" pitchFamily="34" charset="0"/>
              </a:rPr>
              <a:t>int</a:t>
            </a:r>
            <a:r>
              <a:rPr lang="en-US" altLang="en-US" sz="2000" dirty="0">
                <a:latin typeface="Gill Sans MT" panose="020B0502020104020203" pitchFamily="34" charset="0"/>
              </a:rPr>
              <a:t> id</a:t>
            </a:r>
          </a:p>
          <a:p>
            <a:r>
              <a:rPr lang="en-US" altLang="en-US" sz="2000" dirty="0">
                <a:latin typeface="Gill Sans MT" panose="020B0502020104020203" pitchFamily="34" charset="0"/>
              </a:rPr>
              <a:t>long timestamp</a:t>
            </a:r>
            <a:endParaRPr lang="en-US" altLang="en-US" dirty="0">
              <a:latin typeface="Gill Sans MT" panose="020B0502020104020203" pitchFamily="34" charset="0"/>
            </a:endParaRPr>
          </a:p>
        </p:txBody>
      </p:sp>
      <p:pic>
        <p:nvPicPr>
          <p:cNvPr id="92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1" y="2209801"/>
            <a:ext cx="2524125"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46696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xit" presetSubtype="2" fill="hold" grpId="0" nodeType="with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1+ppt_w/2"/>
                                          </p:val>
                                        </p:tav>
                                      </p:tavLst>
                                    </p:anim>
                                    <p:anim calcmode="lin" valueType="num">
                                      <p:cBhvr additive="base">
                                        <p:cTn id="7" dur="500"/>
                                        <p:tgtEl>
                                          <p:spTgt spid="2"/>
                                        </p:tgtEl>
                                        <p:attrNameLst>
                                          <p:attrName>ppt_y</p:attrName>
                                        </p:attrNameLst>
                                      </p:cBhvr>
                                      <p:tavLst>
                                        <p:tav tm="0">
                                          <p:val>
                                            <p:strVal val="ppt_y"/>
                                          </p:val>
                                        </p:tav>
                                        <p:tav tm="100000">
                                          <p:val>
                                            <p:strVal val="ppt_y"/>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1266" name="Title 1"/>
          <p:cNvSpPr>
            <a:spLocks noGrp="1"/>
          </p:cNvSpPr>
          <p:nvPr>
            <p:ph type="title"/>
          </p:nvPr>
        </p:nvSpPr>
        <p:spPr/>
        <p:txBody>
          <a:bodyPr>
            <a:normAutofit/>
          </a:bodyPr>
          <a:lstStyle/>
          <a:p>
            <a:r>
              <a:rPr lang="en-US" altLang="en-US" dirty="0" err="1">
                <a:solidFill>
                  <a:srgbClr val="D2533C"/>
                </a:solidFill>
              </a:rPr>
              <a:t>FtcOpModeRegister</a:t>
            </a:r>
            <a:endParaRPr lang="en-US" altLang="en-US" dirty="0">
              <a:solidFill>
                <a:srgbClr val="D2533C"/>
              </a:solidFill>
            </a:endParaRPr>
          </a:p>
        </p:txBody>
      </p:sp>
      <p:sp>
        <p:nvSpPr>
          <p:cNvPr id="11267" name="Content Placeholder 2"/>
          <p:cNvSpPr>
            <a:spLocks noGrp="1"/>
          </p:cNvSpPr>
          <p:nvPr>
            <p:ph idx="1"/>
          </p:nvPr>
        </p:nvSpPr>
        <p:spPr/>
        <p:txBody>
          <a:bodyPr/>
          <a:lstStyle/>
          <a:p>
            <a:r>
              <a:rPr lang="en-US" altLang="en-US"/>
              <a:t>Makes your OpModes appear in the Driver Station app</a:t>
            </a:r>
          </a:p>
          <a:p>
            <a:r>
              <a:rPr lang="en-US" altLang="en-US"/>
              <a:t>Name for your OpMode &amp; it’s class</a:t>
            </a:r>
          </a:p>
          <a:p>
            <a:endParaRPr lang="en-US" altLang="en-US"/>
          </a:p>
          <a:p>
            <a:endParaRPr lang="en-US" altLang="en-US"/>
          </a:p>
          <a:p>
            <a:r>
              <a:rPr lang="en-US" altLang="en-US"/>
              <a:t>You can also comment out the defaults to clean up the driver station</a:t>
            </a:r>
          </a:p>
        </p:txBody>
      </p:sp>
      <p:pic>
        <p:nvPicPr>
          <p:cNvPr id="1126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552826"/>
            <a:ext cx="28956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8118276"/>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dirty="0">
                <a:solidFill>
                  <a:srgbClr val="D2533C"/>
                </a:solidFill>
              </a:rPr>
              <a:t>Downloading</a:t>
            </a:r>
          </a:p>
        </p:txBody>
      </p:sp>
      <p:sp>
        <p:nvSpPr>
          <p:cNvPr id="3" name="Content Placeholder 2"/>
          <p:cNvSpPr>
            <a:spLocks noGrp="1"/>
          </p:cNvSpPr>
          <p:nvPr>
            <p:ph idx="1"/>
          </p:nvPr>
        </p:nvSpPr>
        <p:spPr/>
        <p:txBody>
          <a:bodyPr/>
          <a:lstStyle/>
          <a:p>
            <a:r>
              <a:rPr lang="en-US" altLang="en-US">
                <a:latin typeface="Gill Sans MT" panose="020B0502020104020203" pitchFamily="34" charset="0"/>
              </a:rPr>
              <a:t>Plugin phone running robot controller to PC</a:t>
            </a:r>
          </a:p>
          <a:p>
            <a:r>
              <a:rPr lang="en-US" altLang="en-US">
                <a:latin typeface="Gill Sans MT" panose="020B0502020104020203" pitchFamily="34" charset="0"/>
              </a:rPr>
              <a:t>R</a:t>
            </a:r>
            <a:r>
              <a:rPr lang="en-US" altLang="en-US" u="sng">
                <a:latin typeface="Gill Sans MT" panose="020B0502020104020203" pitchFamily="34" charset="0"/>
              </a:rPr>
              <a:t>u</a:t>
            </a:r>
            <a:r>
              <a:rPr lang="en-US" altLang="en-US">
                <a:latin typeface="Gill Sans MT" panose="020B0502020104020203" pitchFamily="34" charset="0"/>
              </a:rPr>
              <a:t>n, R</a:t>
            </a:r>
            <a:r>
              <a:rPr lang="en-US" altLang="en-US" u="sng">
                <a:latin typeface="Gill Sans MT" panose="020B0502020104020203" pitchFamily="34" charset="0"/>
              </a:rPr>
              <a:t>u</a:t>
            </a:r>
            <a:r>
              <a:rPr lang="en-US" altLang="en-US">
                <a:latin typeface="Gill Sans MT" panose="020B0502020104020203" pitchFamily="34" charset="0"/>
              </a:rPr>
              <a:t>n ‘FtcRobotController’</a:t>
            </a:r>
          </a:p>
          <a:p>
            <a:pPr lvl="1"/>
            <a:r>
              <a:rPr lang="en-US" altLang="en-US">
                <a:latin typeface="Gill Sans MT" panose="020B0502020104020203" pitchFamily="34" charset="0"/>
              </a:rPr>
              <a:t>Choose ZTE N9130 Android 4.4.4</a:t>
            </a:r>
          </a:p>
          <a:p>
            <a:r>
              <a:rPr lang="en-US" altLang="en-US">
                <a:latin typeface="Gill Sans MT" panose="020B0502020104020203" pitchFamily="34" charset="0"/>
              </a:rPr>
              <a:t>After downloading, unplug phone &amp; plug back into robot</a:t>
            </a:r>
          </a:p>
          <a:p>
            <a:r>
              <a:rPr lang="en-US" altLang="en-US">
                <a:latin typeface="Gill Sans MT" panose="020B0502020104020203" pitchFamily="34" charset="0"/>
              </a:rPr>
              <a:t>Restart/re-power</a:t>
            </a:r>
          </a:p>
          <a:p>
            <a:endParaRPr lang="en-US" altLang="en-US">
              <a:latin typeface="Gill Sans MT" panose="020B0502020104020203" pitchFamily="34" charset="0"/>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800350"/>
            <a:ext cx="352425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1" y="1404939"/>
            <a:ext cx="5038725"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1931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1638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1638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981200" y="2667000"/>
            <a:ext cx="8229600" cy="1143000"/>
          </a:xfrm>
        </p:spPr>
        <p:txBody>
          <a:bodyPr/>
          <a:lstStyle/>
          <a:p>
            <a:r>
              <a:rPr lang="en-US" altLang="en-US">
                <a:latin typeface="Gill Sans MT" panose="020B0502020104020203" pitchFamily="34" charset="0"/>
              </a:rPr>
              <a:t>Plugging and unplugging</a:t>
            </a:r>
            <a:br>
              <a:rPr lang="en-US" altLang="en-US">
                <a:latin typeface="Gill Sans MT" panose="020B0502020104020203" pitchFamily="34" charset="0"/>
              </a:rPr>
            </a:br>
            <a:r>
              <a:rPr lang="en-US" altLang="en-US">
                <a:latin typeface="Gill Sans MT" panose="020B0502020104020203" pitchFamily="34" charset="0"/>
              </a:rPr>
              <a:t> the USB is painful</a:t>
            </a:r>
            <a:endParaRPr lang="en-US" altLang="en-US"/>
          </a:p>
        </p:txBody>
      </p:sp>
    </p:spTree>
    <p:extLst>
      <p:ext uri="{BB962C8B-B14F-4D97-AF65-F5344CB8AC3E}">
        <p14:creationId xmlns:p14="http://schemas.microsoft.com/office/powerpoint/2010/main" val="523912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altLang="en-US" sz="4000" dirty="0">
                <a:solidFill>
                  <a:srgbClr val="D2533C"/>
                </a:solidFill>
              </a:rPr>
              <a:t>Wireless ADB</a:t>
            </a:r>
          </a:p>
        </p:txBody>
      </p:sp>
      <p:sp>
        <p:nvSpPr>
          <p:cNvPr id="14339" name="Content Placeholder 2"/>
          <p:cNvSpPr>
            <a:spLocks noGrp="1"/>
          </p:cNvSpPr>
          <p:nvPr>
            <p:ph idx="1"/>
          </p:nvPr>
        </p:nvSpPr>
        <p:spPr/>
        <p:txBody>
          <a:bodyPr/>
          <a:lstStyle/>
          <a:p>
            <a:r>
              <a:rPr lang="en-US" altLang="en-US">
                <a:latin typeface="Gill Sans MT" panose="020B0502020104020203" pitchFamily="34" charset="0"/>
                <a:hlinkClick r:id="rId3"/>
              </a:rPr>
              <a:t>http://developer.android.com/tools/help/adb.html#wireless</a:t>
            </a:r>
            <a:endParaRPr lang="en-US" altLang="en-US">
              <a:latin typeface="Gill Sans MT" panose="020B0502020104020203" pitchFamily="34" charset="0"/>
            </a:endParaRPr>
          </a:p>
          <a:p>
            <a:pPr marL="971550" lvl="1" indent="-514350">
              <a:buFontTx/>
              <a:buAutoNum type="arabicPeriod"/>
            </a:pPr>
            <a:r>
              <a:rPr lang="en-US" altLang="en-US">
                <a:latin typeface="Gill Sans MT" panose="020B0502020104020203" pitchFamily="34" charset="0"/>
              </a:rPr>
              <a:t>PC &amp; phone both on same Wi-Fi</a:t>
            </a:r>
          </a:p>
          <a:p>
            <a:pPr marL="971550" lvl="1" indent="-514350">
              <a:buFontTx/>
              <a:buAutoNum type="arabicPeriod"/>
            </a:pPr>
            <a:r>
              <a:rPr lang="en-US" altLang="en-US">
                <a:latin typeface="Gill Sans MT" panose="020B0502020104020203" pitchFamily="34" charset="0"/>
              </a:rPr>
              <a:t>Connect phone via USB</a:t>
            </a:r>
          </a:p>
          <a:p>
            <a:pPr marL="971550" lvl="1" indent="-514350">
              <a:buFontTx/>
              <a:buAutoNum type="arabicPeriod"/>
            </a:pPr>
            <a:r>
              <a:rPr lang="en-US" altLang="en-US">
                <a:latin typeface="Gill Sans MT" panose="020B0502020104020203" pitchFamily="34" charset="0"/>
              </a:rPr>
              <a:t>$ adb tcpip 5555</a:t>
            </a:r>
          </a:p>
          <a:p>
            <a:pPr marL="971550" lvl="1" indent="-514350">
              <a:buFontTx/>
              <a:buAutoNum type="arabicPeriod"/>
            </a:pPr>
            <a:r>
              <a:rPr lang="en-US" altLang="en-US">
                <a:latin typeface="Gill Sans MT" panose="020B0502020104020203" pitchFamily="34" charset="0"/>
              </a:rPr>
              <a:t>Disconnect USB</a:t>
            </a:r>
          </a:p>
          <a:p>
            <a:pPr marL="971550" lvl="1" indent="-514350">
              <a:buFontTx/>
              <a:buAutoNum type="arabicPeriod"/>
            </a:pPr>
            <a:r>
              <a:rPr lang="en-US" altLang="en-US">
                <a:latin typeface="Gill Sans MT" panose="020B0502020104020203" pitchFamily="34" charset="0"/>
              </a:rPr>
              <a:t>Find your phone’s IP address</a:t>
            </a:r>
          </a:p>
          <a:p>
            <a:pPr marL="1371600" lvl="2" indent="-514350"/>
            <a:r>
              <a:rPr lang="en-US" altLang="en-US">
                <a:latin typeface="Gill Sans MT" panose="020B0502020104020203" pitchFamily="34" charset="0"/>
              </a:rPr>
              <a:t>Settings &gt;About phone &gt; Status &gt; IP address</a:t>
            </a:r>
          </a:p>
          <a:p>
            <a:pPr marL="971550" lvl="1" indent="-514350">
              <a:buFontTx/>
              <a:buAutoNum type="arabicPeriod"/>
            </a:pPr>
            <a:r>
              <a:rPr lang="en-US" altLang="en-US">
                <a:latin typeface="Gill Sans MT" panose="020B0502020104020203" pitchFamily="34" charset="0"/>
              </a:rPr>
              <a:t>$ adb connect </a:t>
            </a:r>
            <a:r>
              <a:rPr lang="en-US" altLang="en-US" i="1">
                <a:latin typeface="Gill Sans MT" panose="020B0502020104020203" pitchFamily="34" charset="0"/>
              </a:rPr>
              <a:t>&lt;phone’s IP&gt;</a:t>
            </a:r>
          </a:p>
          <a:p>
            <a:endParaRPr lang="en-US" altLang="en-US">
              <a:latin typeface="Gill Sans MT" panose="020B0502020104020203" pitchFamily="34" charset="0"/>
            </a:endParaRPr>
          </a:p>
        </p:txBody>
      </p:sp>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286000"/>
            <a:ext cx="5410200" cy="300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8678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141413" y="206147"/>
            <a:ext cx="9905998" cy="1478570"/>
          </a:xfrm>
        </p:spPr>
        <p:txBody>
          <a:bodyPr/>
          <a:lstStyle/>
          <a:p>
            <a:pPr eaLnBrk="1" hangingPunct="1"/>
            <a:r>
              <a:rPr lang="en-US" altLang="en-US" sz="4000" dirty="0">
                <a:solidFill>
                  <a:srgbClr val="D2533C"/>
                </a:solidFill>
              </a:rPr>
              <a:t>Development</a:t>
            </a:r>
            <a:r>
              <a:rPr lang="en-US" altLang="en-US" dirty="0">
                <a:latin typeface="Gill Sans MT" panose="020B0502020104020203" pitchFamily="34" charset="0"/>
              </a:rPr>
              <a:t> </a:t>
            </a:r>
            <a:r>
              <a:rPr lang="en-US" altLang="en-US" sz="4000" dirty="0">
                <a:solidFill>
                  <a:srgbClr val="D2533C"/>
                </a:solidFill>
              </a:rPr>
              <a:t>Flow</a:t>
            </a:r>
          </a:p>
        </p:txBody>
      </p:sp>
      <p:graphicFrame>
        <p:nvGraphicFramePr>
          <p:cNvPr id="2" name="Diagram 1"/>
          <p:cNvGraphicFramePr/>
          <p:nvPr>
            <p:extLst>
              <p:ext uri="{D42A27DB-BD31-4B8C-83A1-F6EECF244321}">
                <p14:modId xmlns:p14="http://schemas.microsoft.com/office/powerpoint/2010/main" val="2702061662"/>
              </p:ext>
            </p:extLst>
          </p:nvPr>
        </p:nvGraphicFramePr>
        <p:xfrm>
          <a:off x="5760294" y="16256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p:cNvGrpSpPr/>
          <p:nvPr/>
        </p:nvGrpSpPr>
        <p:grpSpPr>
          <a:xfrm>
            <a:off x="1950296" y="1681624"/>
            <a:ext cx="1765101" cy="1765101"/>
            <a:chOff x="2165449" y="606"/>
            <a:chExt cx="1765101" cy="1765101"/>
          </a:xfrm>
        </p:grpSpPr>
        <p:sp>
          <p:nvSpPr>
            <p:cNvPr id="5" name="Oval 4"/>
            <p:cNvSpPr/>
            <p:nvPr/>
          </p:nvSpPr>
          <p:spPr>
            <a:xfrm>
              <a:off x="2165449" y="606"/>
              <a:ext cx="1765101" cy="1765101"/>
            </a:xfrm>
            <a:prstGeom prst="ellipse">
              <a:avLst/>
            </a:prstGeom>
          </p:spPr>
          <p:style>
            <a:lnRef idx="3">
              <a:schemeClr val="dk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6" name="Oval 4"/>
            <p:cNvSpPr txBox="1"/>
            <p:nvPr/>
          </p:nvSpPr>
          <p:spPr>
            <a:xfrm>
              <a:off x="2423942" y="259099"/>
              <a:ext cx="1248115" cy="1248115"/>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Gill Sans MT" pitchFamily="34" charset="0"/>
                </a:rPr>
                <a:t>Get code (</a:t>
              </a:r>
              <a:r>
                <a:rPr lang="en-US" sz="2000" kern="1200" dirty="0" err="1">
                  <a:latin typeface="Gill Sans MT" pitchFamily="34" charset="0"/>
                </a:rPr>
                <a:t>github</a:t>
              </a:r>
              <a:r>
                <a:rPr lang="en-US" sz="2000" kern="1200" dirty="0">
                  <a:latin typeface="Gill Sans MT" pitchFamily="34" charset="0"/>
                </a:rPr>
                <a:t>)</a:t>
              </a:r>
            </a:p>
          </p:txBody>
        </p:sp>
      </p:grpSp>
      <p:grpSp>
        <p:nvGrpSpPr>
          <p:cNvPr id="7" name="Group 6"/>
          <p:cNvGrpSpPr/>
          <p:nvPr/>
        </p:nvGrpSpPr>
        <p:grpSpPr>
          <a:xfrm>
            <a:off x="1440292" y="4256945"/>
            <a:ext cx="1765101" cy="1765101"/>
            <a:chOff x="2165449" y="606"/>
            <a:chExt cx="1765101" cy="1765101"/>
          </a:xfrm>
        </p:grpSpPr>
        <p:sp>
          <p:nvSpPr>
            <p:cNvPr id="8" name="Oval 7"/>
            <p:cNvSpPr/>
            <p:nvPr/>
          </p:nvSpPr>
          <p:spPr>
            <a:xfrm>
              <a:off x="2165449" y="606"/>
              <a:ext cx="1765101" cy="1765101"/>
            </a:xfrm>
            <a:prstGeom prst="ellipse">
              <a:avLst/>
            </a:prstGeom>
          </p:spPr>
          <p:style>
            <a:lnRef idx="3">
              <a:schemeClr val="dk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9" name="Oval 4"/>
            <p:cNvSpPr txBox="1"/>
            <p:nvPr/>
          </p:nvSpPr>
          <p:spPr>
            <a:xfrm>
              <a:off x="2423942" y="259099"/>
              <a:ext cx="1248115" cy="1248115"/>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Gill Sans MT" pitchFamily="34" charset="0"/>
                </a:rPr>
                <a:t>commit code (</a:t>
              </a:r>
              <a:r>
                <a:rPr lang="en-US" sz="2000" kern="1200" dirty="0" err="1">
                  <a:latin typeface="Gill Sans MT" pitchFamily="34" charset="0"/>
                </a:rPr>
                <a:t>github</a:t>
              </a:r>
              <a:r>
                <a:rPr lang="en-US" sz="2000" kern="1200" dirty="0">
                  <a:latin typeface="Gill Sans MT" pitchFamily="34" charset="0"/>
                </a:rPr>
                <a:t>)</a:t>
              </a:r>
            </a:p>
          </p:txBody>
        </p:sp>
      </p:grpSp>
      <p:sp>
        <p:nvSpPr>
          <p:cNvPr id="3" name="Arrow: Right 2"/>
          <p:cNvSpPr/>
          <p:nvPr/>
        </p:nvSpPr>
        <p:spPr>
          <a:xfrm>
            <a:off x="4171576" y="2302583"/>
            <a:ext cx="3352800" cy="523181"/>
          </a:xfrm>
          <a:prstGeom prst="rightArrow">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p:cNvSpPr/>
          <p:nvPr/>
        </p:nvSpPr>
        <p:spPr>
          <a:xfrm rot="10800000">
            <a:off x="3437452" y="4704232"/>
            <a:ext cx="2993447" cy="523181"/>
          </a:xfrm>
          <a:prstGeom prst="rightArrow">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8921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sz="4000" dirty="0">
                <a:solidFill>
                  <a:srgbClr val="D2533C"/>
                </a:solidFill>
              </a:rPr>
              <a:t>Documentation</a:t>
            </a:r>
          </a:p>
        </p:txBody>
      </p:sp>
      <p:sp>
        <p:nvSpPr>
          <p:cNvPr id="16387" name="Content Placeholder 2"/>
          <p:cNvSpPr>
            <a:spLocks noGrp="1"/>
          </p:cNvSpPr>
          <p:nvPr>
            <p:ph idx="1"/>
          </p:nvPr>
        </p:nvSpPr>
        <p:spPr/>
        <p:txBody>
          <a:bodyPr>
            <a:normAutofit lnSpcReduction="10000"/>
          </a:bodyPr>
          <a:lstStyle/>
          <a:p>
            <a:r>
              <a:rPr lang="en-US" altLang="en-US" dirty="0">
                <a:latin typeface="Gill Sans MT" panose="020B0502020104020203" pitchFamily="34" charset="0"/>
              </a:rPr>
              <a:t>With the </a:t>
            </a:r>
            <a:r>
              <a:rPr lang="en-US" altLang="en-US" dirty="0" err="1">
                <a:latin typeface="Gill Sans MT" panose="020B0502020104020203" pitchFamily="34" charset="0"/>
              </a:rPr>
              <a:t>ftc_app</a:t>
            </a:r>
            <a:endParaRPr lang="en-US" altLang="en-US" dirty="0">
              <a:latin typeface="Gill Sans MT" panose="020B0502020104020203" pitchFamily="34" charset="0"/>
            </a:endParaRPr>
          </a:p>
          <a:p>
            <a:pPr lvl="1"/>
            <a:r>
              <a:rPr lang="en-US" altLang="en-US" dirty="0">
                <a:latin typeface="Gill Sans MT" panose="020B0502020104020203" pitchFamily="34" charset="0"/>
              </a:rPr>
              <a:t>PDF manuals</a:t>
            </a:r>
          </a:p>
          <a:p>
            <a:pPr lvl="2"/>
            <a:r>
              <a:rPr lang="en-US" altLang="en-US" dirty="0">
                <a:latin typeface="Gill Sans MT" panose="020B0502020104020203" pitchFamily="34" charset="0"/>
              </a:rPr>
              <a:t>\</a:t>
            </a:r>
            <a:r>
              <a:rPr lang="en-US" altLang="en-US" dirty="0" err="1">
                <a:latin typeface="Gill Sans MT" panose="020B0502020104020203" pitchFamily="34" charset="0"/>
              </a:rPr>
              <a:t>ftc_app</a:t>
            </a:r>
            <a:r>
              <a:rPr lang="en-US" altLang="en-US" dirty="0">
                <a:latin typeface="Gill Sans MT" panose="020B0502020104020203" pitchFamily="34" charset="0"/>
              </a:rPr>
              <a:t>\doc\tutorial\</a:t>
            </a:r>
          </a:p>
          <a:p>
            <a:pPr lvl="1"/>
            <a:r>
              <a:rPr lang="en-US" altLang="en-US" dirty="0" err="1">
                <a:latin typeface="Gill Sans MT" panose="020B0502020104020203" pitchFamily="34" charset="0"/>
              </a:rPr>
              <a:t>JavaDoc</a:t>
            </a:r>
            <a:endParaRPr lang="en-US" altLang="en-US" dirty="0">
              <a:latin typeface="Gill Sans MT" panose="020B0502020104020203" pitchFamily="34" charset="0"/>
            </a:endParaRPr>
          </a:p>
          <a:p>
            <a:pPr lvl="2"/>
            <a:r>
              <a:rPr lang="en-US" altLang="en-US" dirty="0">
                <a:latin typeface="Gill Sans MT" panose="020B0502020104020203" pitchFamily="34" charset="0"/>
              </a:rPr>
              <a:t>\</a:t>
            </a:r>
            <a:r>
              <a:rPr lang="en-US" altLang="en-US" dirty="0" err="1">
                <a:latin typeface="Gill Sans MT" panose="020B0502020104020203" pitchFamily="34" charset="0"/>
              </a:rPr>
              <a:t>ftc_app</a:t>
            </a:r>
            <a:r>
              <a:rPr lang="en-US" altLang="en-US" dirty="0">
                <a:latin typeface="Gill Sans MT" panose="020B0502020104020203" pitchFamily="34" charset="0"/>
              </a:rPr>
              <a:t>\doc\</a:t>
            </a:r>
            <a:r>
              <a:rPr lang="en-US" altLang="en-US" dirty="0" err="1">
                <a:latin typeface="Gill Sans MT" panose="020B0502020104020203" pitchFamily="34" charset="0"/>
              </a:rPr>
              <a:t>javadoc</a:t>
            </a:r>
            <a:r>
              <a:rPr lang="en-US" altLang="en-US" dirty="0">
                <a:latin typeface="Gill Sans MT" panose="020B0502020104020203" pitchFamily="34" charset="0"/>
              </a:rPr>
              <a:t>\index.html</a:t>
            </a:r>
          </a:p>
          <a:p>
            <a:r>
              <a:rPr lang="en-US" altLang="en-US" dirty="0">
                <a:latin typeface="Gill Sans MT" panose="020B0502020104020203" pitchFamily="34" charset="0"/>
              </a:rPr>
              <a:t>Online</a:t>
            </a:r>
          </a:p>
          <a:p>
            <a:pPr lvl="1"/>
            <a:r>
              <a:rPr lang="en-US" altLang="en-US" dirty="0">
                <a:latin typeface="Gill Sans MT" panose="020B0502020104020203" pitchFamily="34" charset="0"/>
              </a:rPr>
              <a:t>FTC Technology Forum</a:t>
            </a:r>
          </a:p>
          <a:p>
            <a:pPr lvl="2"/>
            <a:r>
              <a:rPr lang="en-US" altLang="en-US" dirty="0">
                <a:latin typeface="Gill Sans MT" panose="020B0502020104020203" pitchFamily="34" charset="0"/>
                <a:hlinkClick r:id="rId3"/>
              </a:rPr>
              <a:t>http://ftcforum.usfirst.org/forumdisplay.php?156-FTC-Technology</a:t>
            </a:r>
            <a:endParaRPr lang="en-US" altLang="en-US" dirty="0">
              <a:latin typeface="Gill Sans MT" panose="020B0502020104020203" pitchFamily="34" charset="0"/>
            </a:endParaRPr>
          </a:p>
        </p:txBody>
      </p:sp>
    </p:spTree>
    <p:extLst>
      <p:ext uri="{BB962C8B-B14F-4D97-AF65-F5344CB8AC3E}">
        <p14:creationId xmlns:p14="http://schemas.microsoft.com/office/powerpoint/2010/main" val="2569163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idx="4294967295"/>
          </p:nvPr>
        </p:nvSpPr>
        <p:spPr>
          <a:xfrm>
            <a:off x="1981200" y="533400"/>
            <a:ext cx="8229600" cy="990600"/>
          </a:xfrm>
          <a:ln/>
        </p:spPr>
        <p:txBody>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dirty="0">
                <a:solidFill>
                  <a:srgbClr val="D2533C"/>
                </a:solidFill>
              </a:rPr>
              <a:t>Software Tips</a:t>
            </a:r>
          </a:p>
        </p:txBody>
      </p:sp>
      <p:sp>
        <p:nvSpPr>
          <p:cNvPr id="26626" name="Text Box 2"/>
          <p:cNvSpPr txBox="1">
            <a:spLocks noChangeArrowheads="1"/>
          </p:cNvSpPr>
          <p:nvPr/>
        </p:nvSpPr>
        <p:spPr bwMode="auto">
          <a:xfrm>
            <a:off x="1981200" y="16002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182563" indent="-180975">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Make sure the device names in your configuration file match the names exactly in your op mode</a:t>
            </a:r>
          </a:p>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Use debug statements (</a:t>
            </a:r>
            <a:r>
              <a:rPr lang="en-US" altLang="en-US" sz="2400" dirty="0" err="1">
                <a:solidFill>
                  <a:schemeClr val="tx1"/>
                </a:solidFill>
              </a:rPr>
              <a:t>DbgLog</a:t>
            </a:r>
            <a:r>
              <a:rPr lang="en-US" altLang="en-US" sz="2400" dirty="0">
                <a:solidFill>
                  <a:schemeClr val="tx1"/>
                </a:solidFill>
              </a:rPr>
              <a:t>), telemetry, ADB, and log files to help debug your op modes</a:t>
            </a:r>
          </a:p>
          <a:p>
            <a:pPr>
              <a:spcBef>
                <a:spcPts val="488"/>
              </a:spcBef>
              <a:spcAft>
                <a:spcPts val="1425"/>
              </a:spcAft>
              <a:buClr>
                <a:srgbClr val="93A299"/>
              </a:buClr>
              <a:buSzPct val="85000"/>
              <a:buFont typeface="Arial" panose="020B0604020202020204" pitchFamily="34" charset="0"/>
              <a:buChar char="•"/>
            </a:pPr>
            <a:r>
              <a:rPr lang="en-US" altLang="en-US" sz="2400" dirty="0">
                <a:solidFill>
                  <a:schemeClr val="tx1"/>
                </a:solidFill>
              </a:rPr>
              <a:t>Refer to the </a:t>
            </a:r>
            <a:r>
              <a:rPr lang="en-US" altLang="en-US" sz="2400" dirty="0" err="1">
                <a:solidFill>
                  <a:schemeClr val="tx1"/>
                </a:solidFill>
              </a:rPr>
              <a:t>javadoc</a:t>
            </a:r>
            <a:r>
              <a:rPr lang="en-US" altLang="en-US" sz="2400" dirty="0">
                <a:solidFill>
                  <a:schemeClr val="tx1"/>
                </a:solidFill>
              </a:rPr>
              <a:t> for information about the classes and their member variables and methods</a:t>
            </a:r>
          </a:p>
        </p:txBody>
      </p:sp>
    </p:spTree>
    <p:extLst>
      <p:ext uri="{BB962C8B-B14F-4D97-AF65-F5344CB8AC3E}">
        <p14:creationId xmlns:p14="http://schemas.microsoft.com/office/powerpoint/2010/main" val="25865005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idx="4294967295"/>
          </p:nvPr>
        </p:nvSpPr>
        <p:spPr>
          <a:xfrm>
            <a:off x="1981200" y="533400"/>
            <a:ext cx="8229600" cy="990600"/>
          </a:xfrm>
          <a:ln/>
        </p:spPr>
        <p:txBody>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a:solidFill>
                  <a:srgbClr val="D2533C"/>
                </a:solidFill>
              </a:rPr>
              <a:t>General Tips</a:t>
            </a:r>
          </a:p>
        </p:txBody>
      </p:sp>
      <p:sp>
        <p:nvSpPr>
          <p:cNvPr id="23554" name="Text Box 2"/>
          <p:cNvSpPr txBox="1">
            <a:spLocks noChangeArrowheads="1"/>
          </p:cNvSpPr>
          <p:nvPr/>
        </p:nvSpPr>
        <p:spPr bwMode="auto">
          <a:xfrm>
            <a:off x="1867647" y="1271494"/>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182563" indent="-180975">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marL="457200" indent="-180975">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a:spcBef>
                <a:spcPts val="488"/>
              </a:spcBef>
              <a:spcAft>
                <a:spcPts val="1425"/>
              </a:spcAft>
              <a:buClr>
                <a:srgbClr val="93A299"/>
              </a:buClr>
              <a:buSzPct val="85000"/>
              <a:buFont typeface="Arial" panose="020B0604020202020204" pitchFamily="34" charset="0"/>
              <a:buChar char="•"/>
            </a:pPr>
            <a:r>
              <a:rPr lang="en-US" altLang="en-US" sz="2000" dirty="0">
                <a:solidFill>
                  <a:schemeClr val="tx1"/>
                </a:solidFill>
              </a:rPr>
              <a:t>Use available tools to help troubleshoot issues with a robot</a:t>
            </a:r>
          </a:p>
          <a:p>
            <a:pPr lvl="1">
              <a:spcBef>
                <a:spcPts val="400"/>
              </a:spcBef>
              <a:spcAft>
                <a:spcPts val="1425"/>
              </a:spcAft>
              <a:buClr>
                <a:srgbClr val="93A299"/>
              </a:buClr>
              <a:buSzPct val="85000"/>
              <a:buFont typeface="Arial" panose="020B0604020202020204" pitchFamily="34" charset="0"/>
              <a:buChar char="•"/>
            </a:pPr>
            <a:r>
              <a:rPr lang="en-US" altLang="en-US" dirty="0">
                <a:solidFill>
                  <a:schemeClr val="tx1"/>
                </a:solidFill>
              </a:rPr>
              <a:t>Ping time (indicates network quality and robot controller availability)</a:t>
            </a:r>
          </a:p>
          <a:p>
            <a:pPr lvl="1">
              <a:spcBef>
                <a:spcPts val="400"/>
              </a:spcBef>
              <a:spcAft>
                <a:spcPts val="1425"/>
              </a:spcAft>
              <a:buClr>
                <a:srgbClr val="93A299"/>
              </a:buClr>
              <a:buSzPct val="85000"/>
              <a:buFont typeface="Arial" panose="020B0604020202020204" pitchFamily="34" charset="0"/>
              <a:buChar char="•"/>
            </a:pPr>
            <a:r>
              <a:rPr lang="en-US" altLang="en-US" dirty="0">
                <a:solidFill>
                  <a:schemeClr val="tx1"/>
                </a:solidFill>
              </a:rPr>
              <a:t>Battery voltage</a:t>
            </a:r>
          </a:p>
          <a:p>
            <a:pPr lvl="1">
              <a:spcBef>
                <a:spcPts val="400"/>
              </a:spcBef>
              <a:spcAft>
                <a:spcPts val="1425"/>
              </a:spcAft>
              <a:buClr>
                <a:srgbClr val="93A299"/>
              </a:buClr>
              <a:buSzPct val="85000"/>
              <a:buFont typeface="Arial" panose="020B0604020202020204" pitchFamily="34" charset="0"/>
              <a:buChar char="•"/>
            </a:pPr>
            <a:r>
              <a:rPr lang="en-US" altLang="en-US" dirty="0">
                <a:solidFill>
                  <a:schemeClr val="tx1"/>
                </a:solidFill>
              </a:rPr>
              <a:t>Log files (via app or using ADB to pull from device)</a:t>
            </a:r>
          </a:p>
          <a:p>
            <a:pPr lvl="1">
              <a:spcBef>
                <a:spcPts val="400"/>
              </a:spcBef>
              <a:spcAft>
                <a:spcPts val="1425"/>
              </a:spcAft>
              <a:buClr>
                <a:srgbClr val="93A299"/>
              </a:buClr>
              <a:buSzPct val="85000"/>
              <a:buFont typeface="Arial" panose="020B0604020202020204" pitchFamily="34" charset="0"/>
              <a:buChar char="•"/>
            </a:pPr>
            <a:r>
              <a:rPr lang="en-US" altLang="en-US" dirty="0">
                <a:solidFill>
                  <a:schemeClr val="tx1"/>
                </a:solidFill>
              </a:rPr>
              <a:t>Telemetry</a:t>
            </a:r>
          </a:p>
          <a:p>
            <a:pPr lvl="1">
              <a:spcBef>
                <a:spcPts val="400"/>
              </a:spcBef>
              <a:spcAft>
                <a:spcPts val="1425"/>
              </a:spcAft>
              <a:buClr>
                <a:srgbClr val="93A299"/>
              </a:buClr>
              <a:buSzPct val="85000"/>
              <a:buFont typeface="Arial" panose="020B0604020202020204" pitchFamily="34" charset="0"/>
              <a:buChar char="•"/>
            </a:pPr>
            <a:r>
              <a:rPr lang="en-US" altLang="en-US" dirty="0">
                <a:solidFill>
                  <a:schemeClr val="tx1"/>
                </a:solidFill>
              </a:rPr>
              <a:t>ADB</a:t>
            </a:r>
          </a:p>
          <a:p>
            <a:pPr>
              <a:spcBef>
                <a:spcPts val="488"/>
              </a:spcBef>
              <a:spcAft>
                <a:spcPts val="1425"/>
              </a:spcAft>
              <a:buClr>
                <a:srgbClr val="93A299"/>
              </a:buClr>
              <a:buSzPct val="85000"/>
              <a:buFont typeface="Arial" panose="020B0604020202020204" pitchFamily="34" charset="0"/>
              <a:buChar char="•"/>
            </a:pPr>
            <a:r>
              <a:rPr lang="en-US" altLang="en-US" sz="2000" dirty="0">
                <a:solidFill>
                  <a:schemeClr val="tx1"/>
                </a:solidFill>
              </a:rPr>
              <a:t>Make sure cables are secured and too tight</a:t>
            </a:r>
          </a:p>
          <a:p>
            <a:pPr>
              <a:spcBef>
                <a:spcPts val="488"/>
              </a:spcBef>
              <a:spcAft>
                <a:spcPts val="1425"/>
              </a:spcAft>
              <a:buClr>
                <a:srgbClr val="93A299"/>
              </a:buClr>
              <a:buSzPct val="85000"/>
              <a:buFont typeface="Arial" panose="020B0604020202020204" pitchFamily="34" charset="0"/>
              <a:buChar char="•"/>
            </a:pPr>
            <a:r>
              <a:rPr lang="en-US" altLang="en-US" sz="2000" dirty="0">
                <a:solidFill>
                  <a:schemeClr val="tx1"/>
                </a:solidFill>
              </a:rPr>
              <a:t>Make sure Android device is properly mounted</a:t>
            </a:r>
          </a:p>
          <a:p>
            <a:pPr lvl="1">
              <a:spcBef>
                <a:spcPts val="400"/>
              </a:spcBef>
              <a:spcAft>
                <a:spcPts val="1425"/>
              </a:spcAft>
              <a:buClr>
                <a:srgbClr val="93A299"/>
              </a:buClr>
              <a:buSzPct val="85000"/>
              <a:buFont typeface="Arial" panose="020B0604020202020204" pitchFamily="34" charset="0"/>
              <a:buChar char="•"/>
            </a:pPr>
            <a:r>
              <a:rPr lang="en-US" altLang="en-US" dirty="0">
                <a:solidFill>
                  <a:schemeClr val="tx1"/>
                </a:solidFill>
              </a:rPr>
              <a:t>Secure, Protected, But not obscured by too much metal (it’s a wireless device)</a:t>
            </a:r>
          </a:p>
          <a:p>
            <a:pPr>
              <a:spcBef>
                <a:spcPts val="488"/>
              </a:spcBef>
              <a:spcAft>
                <a:spcPts val="1425"/>
              </a:spcAft>
            </a:pPr>
            <a:endParaRPr lang="en-US" altLang="en-US" sz="2000" dirty="0">
              <a:solidFill>
                <a:schemeClr val="tx1"/>
              </a:solidFill>
            </a:endParaRPr>
          </a:p>
          <a:p>
            <a:pPr>
              <a:spcBef>
                <a:spcPts val="488"/>
              </a:spcBef>
              <a:spcAft>
                <a:spcPts val="1425"/>
              </a:spcAft>
            </a:pPr>
            <a:endParaRPr lang="en-US" altLang="en-US" sz="2000" dirty="0">
              <a:solidFill>
                <a:schemeClr val="tx1"/>
              </a:solidFill>
            </a:endParaRPr>
          </a:p>
        </p:txBody>
      </p:sp>
    </p:spTree>
    <p:extLst>
      <p:ext uri="{BB962C8B-B14F-4D97-AF65-F5344CB8AC3E}">
        <p14:creationId xmlns:p14="http://schemas.microsoft.com/office/powerpoint/2010/main" val="18795422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Rectangle 1"/>
          <p:cNvSpPr>
            <a:spLocks noGrp="1" noChangeArrowheads="1"/>
          </p:cNvSpPr>
          <p:nvPr>
            <p:ph type="title" idx="4294967295"/>
          </p:nvPr>
        </p:nvSpPr>
        <p:spPr>
          <a:xfrm>
            <a:off x="1981200" y="533400"/>
            <a:ext cx="8229600" cy="990600"/>
          </a:xfrm>
          <a:ln/>
        </p:spPr>
        <p:txBody>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dirty="0">
                <a:solidFill>
                  <a:srgbClr val="D2533C"/>
                </a:solidFill>
              </a:rPr>
              <a:t>For Additional Information…</a:t>
            </a:r>
          </a:p>
        </p:txBody>
      </p:sp>
      <p:sp>
        <p:nvSpPr>
          <p:cNvPr id="27650" name="Text Box 2"/>
          <p:cNvSpPr txBox="1">
            <a:spLocks noChangeArrowheads="1"/>
          </p:cNvSpPr>
          <p:nvPr/>
        </p:nvSpPr>
        <p:spPr bwMode="auto">
          <a:xfrm>
            <a:off x="1981200" y="16002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algn="ctr">
              <a:spcBef>
                <a:spcPts val="488"/>
              </a:spcBef>
              <a:spcAft>
                <a:spcPts val="1425"/>
              </a:spcAft>
            </a:pPr>
            <a:endParaRPr lang="en-US" altLang="en-US" sz="2400">
              <a:solidFill>
                <a:srgbClr val="292934"/>
              </a:solidFill>
            </a:endParaRPr>
          </a:p>
          <a:p>
            <a:pPr algn="ctr">
              <a:spcBef>
                <a:spcPts val="488"/>
              </a:spcBef>
              <a:spcAft>
                <a:spcPts val="1425"/>
              </a:spcAft>
            </a:pPr>
            <a:endParaRPr lang="en-US" altLang="en-US" sz="2400">
              <a:solidFill>
                <a:srgbClr val="292934"/>
              </a:solidFill>
            </a:endParaRPr>
          </a:p>
          <a:p>
            <a:pPr algn="ctr">
              <a:spcBef>
                <a:spcPts val="488"/>
              </a:spcBef>
              <a:spcAft>
                <a:spcPts val="1425"/>
              </a:spcAft>
            </a:pPr>
            <a:endParaRPr lang="en-US" altLang="en-US" sz="2400">
              <a:solidFill>
                <a:srgbClr val="292934"/>
              </a:solidFill>
            </a:endParaRPr>
          </a:p>
          <a:p>
            <a:pPr algn="ctr">
              <a:spcBef>
                <a:spcPts val="488"/>
              </a:spcBef>
              <a:spcAft>
                <a:spcPts val="1425"/>
              </a:spcAft>
            </a:pPr>
            <a:endParaRPr lang="en-US" altLang="en-US" sz="2400">
              <a:solidFill>
                <a:srgbClr val="292934"/>
              </a:solidFill>
            </a:endParaRPr>
          </a:p>
          <a:p>
            <a:pPr algn="ctr">
              <a:spcBef>
                <a:spcPts val="488"/>
              </a:spcBef>
              <a:spcAft>
                <a:spcPts val="1425"/>
              </a:spcAft>
            </a:pPr>
            <a:r>
              <a:rPr lang="en-US" altLang="en-US" sz="2000">
                <a:solidFill>
                  <a:srgbClr val="292934"/>
                </a:solidFill>
                <a:hlinkClick r:id="rId3"/>
              </a:rPr>
              <a:t>http://ftcforum.usfirst.org/forumdisplay.php?156-FTC-Technology</a:t>
            </a:r>
          </a:p>
          <a:p>
            <a:pPr algn="ctr">
              <a:spcBef>
                <a:spcPts val="488"/>
              </a:spcBef>
              <a:spcAft>
                <a:spcPts val="1425"/>
              </a:spcAft>
            </a:pPr>
            <a:r>
              <a:rPr lang="en-US" altLang="en-US" sz="2000">
                <a:solidFill>
                  <a:srgbClr val="292934"/>
                </a:solidFill>
                <a:hlinkClick r:id="rId4"/>
              </a:rPr>
              <a:t>Intelitek</a:t>
            </a:r>
          </a:p>
          <a:p>
            <a:pPr algn="ctr">
              <a:spcBef>
                <a:spcPts val="488"/>
              </a:spcBef>
              <a:spcAft>
                <a:spcPts val="1425"/>
              </a:spcAft>
            </a:pPr>
            <a:endParaRPr lang="en-US" altLang="en-US" sz="2400">
              <a:solidFill>
                <a:srgbClr val="292934"/>
              </a:solidFill>
            </a:endParaRPr>
          </a:p>
          <a:p>
            <a:pPr>
              <a:spcBef>
                <a:spcPts val="488"/>
              </a:spcBef>
              <a:spcAft>
                <a:spcPts val="1425"/>
              </a:spcAft>
            </a:pPr>
            <a:endParaRPr lang="en-US" altLang="en-US" sz="2400">
              <a:solidFill>
                <a:srgbClr val="292934"/>
              </a:solidFill>
            </a:endParaRPr>
          </a:p>
          <a:p>
            <a:pPr>
              <a:spcBef>
                <a:spcPts val="488"/>
              </a:spcBef>
              <a:spcAft>
                <a:spcPts val="1425"/>
              </a:spcAft>
            </a:pPr>
            <a:endParaRPr lang="en-US" altLang="en-US" sz="2400">
              <a:solidFill>
                <a:srgbClr val="292934"/>
              </a:solidFill>
            </a:endParaRPr>
          </a:p>
        </p:txBody>
      </p:sp>
    </p:spTree>
    <p:extLst>
      <p:ext uri="{BB962C8B-B14F-4D97-AF65-F5344CB8AC3E}">
        <p14:creationId xmlns:p14="http://schemas.microsoft.com/office/powerpoint/2010/main" val="395364662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Hardware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96641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idx="4294967295"/>
          </p:nvPr>
        </p:nvSpPr>
        <p:spPr>
          <a:xfrm>
            <a:off x="1981200" y="2895600"/>
            <a:ext cx="8229600" cy="990600"/>
          </a:xfrm>
          <a:ln/>
        </p:spPr>
        <p:txBody>
          <a:bodyPr/>
          <a:lstStyle/>
          <a:p>
            <a:pPr algn="ct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a:solidFill>
                  <a:srgbClr val="D2533C"/>
                </a:solidFill>
              </a:rPr>
              <a:t>Q&amp;A	</a:t>
            </a:r>
          </a:p>
        </p:txBody>
      </p:sp>
    </p:spTree>
    <p:extLst>
      <p:ext uri="{BB962C8B-B14F-4D97-AF65-F5344CB8AC3E}">
        <p14:creationId xmlns:p14="http://schemas.microsoft.com/office/powerpoint/2010/main" val="31496441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3965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normAutofit/>
          </a:bodyPr>
          <a:lstStyle/>
          <a:p>
            <a:r>
              <a:rPr lang="en-US" altLang="en-US" dirty="0" err="1">
                <a:solidFill>
                  <a:srgbClr val="D2533C"/>
                </a:solidFill>
              </a:rPr>
              <a:t>Deadzones</a:t>
            </a:r>
            <a:endParaRPr lang="en-US" altLang="en-US" dirty="0">
              <a:solidFill>
                <a:srgbClr val="D2533C"/>
              </a:solidFill>
            </a:endParaRPr>
          </a:p>
        </p:txBody>
      </p:sp>
      <p:sp>
        <p:nvSpPr>
          <p:cNvPr id="10243" name="Content Placeholder 2"/>
          <p:cNvSpPr>
            <a:spLocks noGrp="1"/>
          </p:cNvSpPr>
          <p:nvPr>
            <p:ph idx="1"/>
          </p:nvPr>
        </p:nvSpPr>
        <p:spPr/>
        <p:txBody>
          <a:bodyPr/>
          <a:lstStyle/>
          <a:p>
            <a:r>
              <a:rPr lang="en-US" altLang="en-US">
                <a:latin typeface="Gill Sans MT" panose="020B0502020104020203" pitchFamily="34" charset="0"/>
              </a:rPr>
              <a:t>Ignore setJoystickDeadzone() in Gamepad</a:t>
            </a:r>
          </a:p>
          <a:p>
            <a:pPr lvl="1"/>
            <a:r>
              <a:rPr lang="en-US" altLang="en-US">
                <a:latin typeface="Gill Sans MT" panose="020B0502020104020203" pitchFamily="34" charset="0"/>
              </a:rPr>
              <a:t>Isn’t used anywhere… </a:t>
            </a:r>
          </a:p>
          <a:p>
            <a:r>
              <a:rPr lang="en-US" altLang="en-US">
                <a:latin typeface="Gill Sans MT" panose="020B0502020104020203" pitchFamily="34" charset="0"/>
              </a:rPr>
              <a:t>Set them the old-fashioned way yourself</a:t>
            </a:r>
          </a:p>
        </p:txBody>
      </p:sp>
      <p:pic>
        <p:nvPicPr>
          <p:cNvPr id="102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1" y="3792626"/>
            <a:ext cx="2524125"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8650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idx="4294967295"/>
          </p:nvPr>
        </p:nvSpPr>
        <p:spPr>
          <a:xfrm>
            <a:off x="1981200" y="533400"/>
            <a:ext cx="8229600" cy="990600"/>
          </a:xfrm>
          <a:ln/>
        </p:spPr>
        <p:txBody>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a:solidFill>
                  <a:srgbClr val="D2533C"/>
                </a:solidFill>
              </a:rPr>
              <a:t>Wireless Tips</a:t>
            </a:r>
          </a:p>
        </p:txBody>
      </p:sp>
      <p:sp>
        <p:nvSpPr>
          <p:cNvPr id="24578" name="Text Box 2"/>
          <p:cNvSpPr txBox="1">
            <a:spLocks noChangeArrowheads="1"/>
          </p:cNvSpPr>
          <p:nvPr/>
        </p:nvSpPr>
        <p:spPr bwMode="auto">
          <a:xfrm>
            <a:off x="1981200" y="16002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182563" indent="-180975">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marL="457200" indent="-180975">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a:spcBef>
                <a:spcPts val="488"/>
              </a:spcBef>
              <a:spcAft>
                <a:spcPts val="1425"/>
              </a:spcAft>
              <a:buClr>
                <a:srgbClr val="93A299"/>
              </a:buClr>
              <a:buSzPct val="85000"/>
              <a:buFont typeface="Arial" panose="020B0604020202020204" pitchFamily="34" charset="0"/>
              <a:buChar char="•"/>
            </a:pPr>
            <a:r>
              <a:rPr lang="en-US" altLang="en-US" sz="2400">
                <a:solidFill>
                  <a:srgbClr val="292934"/>
                </a:solidFill>
              </a:rPr>
              <a:t>Before event scan your venue</a:t>
            </a:r>
          </a:p>
          <a:p>
            <a:pPr lvl="1">
              <a:spcBef>
                <a:spcPts val="400"/>
              </a:spcBef>
              <a:spcAft>
                <a:spcPts val="1425"/>
              </a:spcAft>
              <a:buClr>
                <a:srgbClr val="93A299"/>
              </a:buClr>
              <a:buSzPct val="85000"/>
              <a:buFont typeface="Arial" panose="020B0604020202020204" pitchFamily="34" charset="0"/>
              <a:buChar char="•"/>
            </a:pPr>
            <a:r>
              <a:rPr lang="en-US" altLang="en-US" sz="2000">
                <a:solidFill>
                  <a:srgbClr val="292934"/>
                </a:solidFill>
              </a:rPr>
              <a:t>Use pair of Android devices and monitor network channels using the ping time </a:t>
            </a:r>
          </a:p>
          <a:p>
            <a:pPr lvl="1">
              <a:spcBef>
                <a:spcPts val="400"/>
              </a:spcBef>
              <a:spcAft>
                <a:spcPts val="1425"/>
              </a:spcAft>
              <a:buClr>
                <a:srgbClr val="93A299"/>
              </a:buClr>
              <a:buSzPct val="85000"/>
              <a:buFont typeface="Arial" panose="020B0604020202020204" pitchFamily="34" charset="0"/>
              <a:buChar char="•"/>
            </a:pPr>
            <a:r>
              <a:rPr lang="en-US" altLang="en-US" sz="2000">
                <a:solidFill>
                  <a:srgbClr val="292934"/>
                </a:solidFill>
              </a:rPr>
              <a:t>Use WiFi Analyzer to detect other WiFi networks</a:t>
            </a:r>
          </a:p>
          <a:p>
            <a:pPr lvl="1">
              <a:spcBef>
                <a:spcPts val="400"/>
              </a:spcBef>
              <a:spcAft>
                <a:spcPts val="1425"/>
              </a:spcAft>
              <a:buClr>
                <a:srgbClr val="93A299"/>
              </a:buClr>
              <a:buSzPct val="85000"/>
              <a:buFont typeface="Arial" panose="020B0604020202020204" pitchFamily="34" charset="0"/>
              <a:buChar char="•"/>
            </a:pPr>
            <a:r>
              <a:rPr lang="en-US" altLang="en-US" sz="2000">
                <a:solidFill>
                  <a:srgbClr val="292934"/>
                </a:solidFill>
              </a:rPr>
              <a:t>Coordinate with IT staff to disable WiFi suppressors</a:t>
            </a:r>
          </a:p>
          <a:p>
            <a:pPr>
              <a:spcBef>
                <a:spcPts val="488"/>
              </a:spcBef>
              <a:spcAft>
                <a:spcPts val="1425"/>
              </a:spcAft>
              <a:buClr>
                <a:srgbClr val="93A299"/>
              </a:buClr>
              <a:buSzPct val="85000"/>
              <a:buFont typeface="Arial" panose="020B0604020202020204" pitchFamily="34" charset="0"/>
              <a:buChar char="•"/>
            </a:pPr>
            <a:r>
              <a:rPr lang="en-US" altLang="en-US" sz="2400">
                <a:solidFill>
                  <a:srgbClr val="292934"/>
                </a:solidFill>
              </a:rPr>
              <a:t>Make sure teams’ Android devices are not connected to other networks</a:t>
            </a:r>
          </a:p>
          <a:p>
            <a:pPr>
              <a:spcBef>
                <a:spcPts val="488"/>
              </a:spcBef>
              <a:spcAft>
                <a:spcPts val="1425"/>
              </a:spcAft>
              <a:buClr>
                <a:srgbClr val="93A299"/>
              </a:buClr>
              <a:buSzPct val="85000"/>
              <a:buFont typeface="Arial" panose="020B0604020202020204" pitchFamily="34" charset="0"/>
              <a:buChar char="•"/>
            </a:pPr>
            <a:endParaRPr lang="en-US" altLang="en-US" sz="2400">
              <a:solidFill>
                <a:srgbClr val="292934"/>
              </a:solidFill>
            </a:endParaRPr>
          </a:p>
          <a:p>
            <a:pPr>
              <a:spcBef>
                <a:spcPts val="488"/>
              </a:spcBef>
              <a:spcAft>
                <a:spcPts val="1425"/>
              </a:spcAft>
            </a:pPr>
            <a:endParaRPr lang="en-US" altLang="en-US" sz="2400">
              <a:solidFill>
                <a:srgbClr val="292934"/>
              </a:solidFill>
            </a:endParaRPr>
          </a:p>
        </p:txBody>
      </p:sp>
    </p:spTree>
    <p:extLst>
      <p:ext uri="{BB962C8B-B14F-4D97-AF65-F5344CB8AC3E}">
        <p14:creationId xmlns:p14="http://schemas.microsoft.com/office/powerpoint/2010/main" val="50982478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idx="4294967295"/>
          </p:nvPr>
        </p:nvSpPr>
        <p:spPr>
          <a:xfrm>
            <a:off x="1981200" y="533400"/>
            <a:ext cx="8229600" cy="990600"/>
          </a:xfrm>
          <a:ln/>
        </p:spPr>
        <p:txBody>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dirty="0">
                <a:solidFill>
                  <a:srgbClr val="D2533C"/>
                </a:solidFill>
              </a:rPr>
              <a:t>Point-to-Point System</a:t>
            </a:r>
          </a:p>
        </p:txBody>
      </p:sp>
      <p:sp>
        <p:nvSpPr>
          <p:cNvPr id="7170" name="Text Box 2"/>
          <p:cNvSpPr txBox="1">
            <a:spLocks noChangeArrowheads="1"/>
          </p:cNvSpPr>
          <p:nvPr/>
        </p:nvSpPr>
        <p:spPr bwMode="auto">
          <a:xfrm>
            <a:off x="1981200" y="16002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811" y="1698811"/>
            <a:ext cx="10658884" cy="341555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402701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D2533C"/>
                </a:solidFill>
              </a:rPr>
              <a:t>Driver station</a:t>
            </a:r>
          </a:p>
        </p:txBody>
      </p:sp>
      <p:pic>
        <p:nvPicPr>
          <p:cNvPr id="4" name="Content Placeholder 3"/>
          <p:cNvPicPr>
            <a:picLocks noGrp="1" noChangeAspect="1"/>
          </p:cNvPicPr>
          <p:nvPr>
            <p:ph idx="1"/>
          </p:nvPr>
        </p:nvPicPr>
        <p:blipFill>
          <a:blip r:embed="rId2"/>
          <a:stretch>
            <a:fillRect/>
          </a:stretch>
        </p:blipFill>
        <p:spPr>
          <a:xfrm>
            <a:off x="2963540" y="2249488"/>
            <a:ext cx="6261746" cy="3541712"/>
          </a:xfrm>
          <a:prstGeom prst="rect">
            <a:avLst/>
          </a:prstGeom>
        </p:spPr>
      </p:pic>
    </p:spTree>
    <p:extLst>
      <p:ext uri="{BB962C8B-B14F-4D97-AF65-F5344CB8AC3E}">
        <p14:creationId xmlns:p14="http://schemas.microsoft.com/office/powerpoint/2010/main" val="4000121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idx="4294967295"/>
          </p:nvPr>
        </p:nvSpPr>
        <p:spPr>
          <a:xfrm>
            <a:off x="1981200" y="533400"/>
            <a:ext cx="8229600" cy="990600"/>
          </a:xfrm>
          <a:ln/>
        </p:spPr>
        <p:txBody>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dirty="0">
                <a:solidFill>
                  <a:srgbClr val="D2533C"/>
                </a:solidFill>
              </a:rPr>
              <a:t>Electronic Modules</a:t>
            </a:r>
          </a:p>
        </p:txBody>
      </p:sp>
      <p:sp>
        <p:nvSpPr>
          <p:cNvPr id="8194" name="Text Box 2"/>
          <p:cNvSpPr txBox="1">
            <a:spLocks noChangeArrowheads="1"/>
          </p:cNvSpPr>
          <p:nvPr/>
        </p:nvSpPr>
        <p:spPr bwMode="auto">
          <a:xfrm>
            <a:off x="1981200" y="1249363"/>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182563" indent="-180975">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marL="457200" indent="-180975">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marL="1588" indent="0">
              <a:spcBef>
                <a:spcPts val="488"/>
              </a:spcBef>
              <a:spcAft>
                <a:spcPts val="1425"/>
              </a:spcAft>
              <a:buClr>
                <a:srgbClr val="93A299"/>
              </a:buClr>
              <a:buSzPct val="85000"/>
            </a:pPr>
            <a:r>
              <a:rPr lang="en-US" altLang="en-US" sz="1600" b="1" dirty="0">
                <a:solidFill>
                  <a:schemeClr val="tx1"/>
                </a:solidFill>
              </a:rPr>
              <a:t>USB-enabled modules from Modern Robotics</a:t>
            </a:r>
          </a:p>
          <a:p>
            <a:pPr lvl="1">
              <a:spcBef>
                <a:spcPts val="400"/>
              </a:spcBef>
              <a:spcAft>
                <a:spcPts val="1425"/>
              </a:spcAft>
              <a:buClr>
                <a:srgbClr val="93A299"/>
              </a:buClr>
              <a:buSzPct val="85000"/>
              <a:buFont typeface="Arial" panose="020B0604020202020204" pitchFamily="34" charset="0"/>
              <a:buChar char="•"/>
            </a:pPr>
            <a:r>
              <a:rPr lang="en-US" altLang="en-US" sz="1400" b="1" dirty="0">
                <a:solidFill>
                  <a:schemeClr val="tx1"/>
                </a:solidFill>
              </a:rPr>
              <a:t>Power Module</a:t>
            </a:r>
          </a:p>
          <a:p>
            <a:pPr lvl="1">
              <a:spcBef>
                <a:spcPts val="400"/>
              </a:spcBef>
              <a:spcAft>
                <a:spcPts val="1425"/>
              </a:spcAft>
              <a:buClr>
                <a:srgbClr val="93A299"/>
              </a:buClr>
              <a:buSzPct val="85000"/>
              <a:buFont typeface="Arial" panose="020B0604020202020204" pitchFamily="34" charset="0"/>
              <a:buChar char="•"/>
            </a:pPr>
            <a:r>
              <a:rPr lang="en-US" altLang="en-US" sz="1400" b="1" dirty="0">
                <a:solidFill>
                  <a:schemeClr val="tx1"/>
                </a:solidFill>
              </a:rPr>
              <a:t>Legacy Module</a:t>
            </a:r>
          </a:p>
          <a:p>
            <a:pPr lvl="1">
              <a:spcBef>
                <a:spcPts val="400"/>
              </a:spcBef>
              <a:spcAft>
                <a:spcPts val="1425"/>
              </a:spcAft>
              <a:buClr>
                <a:srgbClr val="93A299"/>
              </a:buClr>
              <a:buSzPct val="85000"/>
              <a:buFont typeface="Arial" panose="020B0604020202020204" pitchFamily="34" charset="0"/>
              <a:buChar char="•"/>
            </a:pPr>
            <a:r>
              <a:rPr lang="en-US" altLang="en-US" sz="1400" b="1" dirty="0">
                <a:solidFill>
                  <a:schemeClr val="tx1"/>
                </a:solidFill>
              </a:rPr>
              <a:t>DC Motor</a:t>
            </a:r>
          </a:p>
          <a:p>
            <a:pPr lvl="1">
              <a:spcBef>
                <a:spcPts val="400"/>
              </a:spcBef>
              <a:spcAft>
                <a:spcPts val="1425"/>
              </a:spcAft>
              <a:buClr>
                <a:srgbClr val="93A299"/>
              </a:buClr>
              <a:buSzPct val="85000"/>
              <a:buFont typeface="Arial" panose="020B0604020202020204" pitchFamily="34" charset="0"/>
              <a:buChar char="•"/>
            </a:pPr>
            <a:r>
              <a:rPr lang="en-US" altLang="en-US" sz="1400" b="1" dirty="0">
                <a:solidFill>
                  <a:schemeClr val="tx1"/>
                </a:solidFill>
              </a:rPr>
              <a:t>Servo</a:t>
            </a:r>
          </a:p>
          <a:p>
            <a:pPr lvl="1">
              <a:spcBef>
                <a:spcPts val="400"/>
              </a:spcBef>
              <a:spcAft>
                <a:spcPts val="1425"/>
              </a:spcAft>
              <a:buClr>
                <a:srgbClr val="93A299"/>
              </a:buClr>
              <a:buSzPct val="85000"/>
              <a:buFont typeface="Arial" panose="020B0604020202020204" pitchFamily="34" charset="0"/>
              <a:buChar char="•"/>
            </a:pPr>
            <a:r>
              <a:rPr lang="en-US" altLang="en-US" sz="1400" b="1" dirty="0">
                <a:solidFill>
                  <a:schemeClr val="tx1"/>
                </a:solidFill>
              </a:rPr>
              <a:t>Core Device Interface (Advanced Sensor Module)</a:t>
            </a:r>
          </a:p>
          <a:p>
            <a:pPr>
              <a:spcBef>
                <a:spcPts val="488"/>
              </a:spcBef>
              <a:spcAft>
                <a:spcPts val="1425"/>
              </a:spcAft>
              <a:buClr>
                <a:srgbClr val="93A299"/>
              </a:buClr>
              <a:buSzPct val="85000"/>
              <a:buFont typeface="Arial" panose="020B0604020202020204" pitchFamily="34" charset="0"/>
              <a:buChar char="•"/>
            </a:pPr>
            <a:r>
              <a:rPr lang="en-US" altLang="en-US" sz="1600" b="1" dirty="0">
                <a:solidFill>
                  <a:schemeClr val="tx1"/>
                </a:solidFill>
              </a:rPr>
              <a:t>Legacy Module allows use of NXT-compatible devices</a:t>
            </a:r>
          </a:p>
          <a:p>
            <a:pPr lvl="1">
              <a:spcBef>
                <a:spcPts val="400"/>
              </a:spcBef>
              <a:spcAft>
                <a:spcPts val="1425"/>
              </a:spcAft>
              <a:buClr>
                <a:srgbClr val="93A299"/>
              </a:buClr>
              <a:buSzPct val="85000"/>
              <a:buFont typeface="Arial" panose="020B0604020202020204" pitchFamily="34" charset="0"/>
              <a:buChar char="•"/>
            </a:pPr>
            <a:r>
              <a:rPr lang="en-US" altLang="en-US" sz="1400" b="1" dirty="0">
                <a:solidFill>
                  <a:schemeClr val="tx1"/>
                </a:solidFill>
              </a:rPr>
              <a:t>NXT Sensors</a:t>
            </a:r>
          </a:p>
          <a:p>
            <a:pPr lvl="1">
              <a:spcBef>
                <a:spcPts val="400"/>
              </a:spcBef>
              <a:spcAft>
                <a:spcPts val="1425"/>
              </a:spcAft>
              <a:buClr>
                <a:srgbClr val="93A299"/>
              </a:buClr>
              <a:buSzPct val="85000"/>
              <a:buFont typeface="Arial" panose="020B0604020202020204" pitchFamily="34" charset="0"/>
              <a:buChar char="•"/>
            </a:pPr>
            <a:r>
              <a:rPr lang="en-US" altLang="en-US" sz="1400" b="1" dirty="0" err="1">
                <a:solidFill>
                  <a:schemeClr val="tx1"/>
                </a:solidFill>
              </a:rPr>
              <a:t>Tetrix</a:t>
            </a:r>
            <a:r>
              <a:rPr lang="en-US" altLang="en-US" sz="1400" b="1" dirty="0">
                <a:solidFill>
                  <a:schemeClr val="tx1"/>
                </a:solidFill>
              </a:rPr>
              <a:t> DC Motor and Servo Controllers</a:t>
            </a:r>
          </a:p>
          <a:p>
            <a:pPr lvl="1">
              <a:spcBef>
                <a:spcPts val="400"/>
              </a:spcBef>
              <a:spcAft>
                <a:spcPts val="1425"/>
              </a:spcAft>
              <a:buClr>
                <a:srgbClr val="93A299"/>
              </a:buClr>
              <a:buSzPct val="85000"/>
              <a:buFont typeface="Arial" panose="020B0604020202020204" pitchFamily="34" charset="0"/>
              <a:buChar char="•"/>
            </a:pPr>
            <a:r>
              <a:rPr lang="en-US" altLang="en-US" sz="1400" b="1" dirty="0">
                <a:solidFill>
                  <a:schemeClr val="tx1"/>
                </a:solidFill>
              </a:rPr>
              <a:t>Matrix 9V DC Motor/Servo Controller (coming soon)</a:t>
            </a:r>
          </a:p>
          <a:p>
            <a:pPr lvl="1">
              <a:spcBef>
                <a:spcPts val="400"/>
              </a:spcBef>
              <a:spcAft>
                <a:spcPts val="1425"/>
              </a:spcAft>
              <a:buClr>
                <a:srgbClr val="93A299"/>
              </a:buClr>
              <a:buSzPct val="85000"/>
              <a:buFont typeface="Arial" panose="020B0604020202020204" pitchFamily="34" charset="0"/>
              <a:buChar char="•"/>
            </a:pPr>
            <a:r>
              <a:rPr lang="en-US" altLang="en-US" sz="1400" b="1" dirty="0">
                <a:solidFill>
                  <a:schemeClr val="tx1"/>
                </a:solidFill>
              </a:rPr>
              <a:t>LEGO NXT motors are NOT supported</a:t>
            </a:r>
          </a:p>
          <a:p>
            <a:pPr>
              <a:spcBef>
                <a:spcPts val="488"/>
              </a:spcBef>
              <a:spcAft>
                <a:spcPts val="1425"/>
              </a:spcAft>
            </a:pPr>
            <a:endParaRPr lang="en-US" altLang="en-US" sz="1600" dirty="0">
              <a:solidFill>
                <a:srgbClr val="292934"/>
              </a:solidFill>
            </a:endParaRPr>
          </a:p>
        </p:txBody>
      </p:sp>
    </p:spTree>
    <p:extLst>
      <p:ext uri="{BB962C8B-B14F-4D97-AF65-F5344CB8AC3E}">
        <p14:creationId xmlns:p14="http://schemas.microsoft.com/office/powerpoint/2010/main" val="1621987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idx="4294967295"/>
          </p:nvPr>
        </p:nvSpPr>
        <p:spPr>
          <a:xfrm>
            <a:off x="1981200" y="533400"/>
            <a:ext cx="8229600" cy="990600"/>
          </a:xfrm>
          <a:ln/>
        </p:spPr>
        <p:txBody>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a:solidFill>
                  <a:srgbClr val="D2533C"/>
                </a:solidFill>
              </a:rPr>
              <a:t>Support for Legacy Devices</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9600" y="1276697"/>
            <a:ext cx="6000750" cy="531143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938229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idx="4294967295"/>
          </p:nvPr>
        </p:nvSpPr>
        <p:spPr>
          <a:xfrm>
            <a:off x="1981200" y="533400"/>
            <a:ext cx="8229600" cy="990600"/>
          </a:xfrm>
          <a:ln/>
        </p:spPr>
        <p:txBody>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dirty="0">
                <a:solidFill>
                  <a:srgbClr val="D2533C"/>
                </a:solidFill>
              </a:rPr>
              <a:t>USB-Enabled Controllers</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1" y="1524000"/>
            <a:ext cx="6994525" cy="48656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013741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docProps/app.xml><?xml version="1.0" encoding="utf-8"?>
<Properties xmlns="http://schemas.openxmlformats.org/officeDocument/2006/extended-properties" xmlns:vt="http://schemas.openxmlformats.org/officeDocument/2006/docPropsVTypes">
  <Template/>
  <TotalTime>113</TotalTime>
  <Words>1596</Words>
  <Application>Microsoft Office PowerPoint</Application>
  <PresentationFormat>Widescreen</PresentationFormat>
  <Paragraphs>346</Paragraphs>
  <Slides>43</Slides>
  <Notes>35</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Microsoft YaHei</vt:lpstr>
      <vt:lpstr>Arial</vt:lpstr>
      <vt:lpstr>Calibri</vt:lpstr>
      <vt:lpstr>Gill Sans MT</vt:lpstr>
      <vt:lpstr>Trebuchet MS</vt:lpstr>
      <vt:lpstr>Tw Cen MT</vt:lpstr>
      <vt:lpstr>Circuit</vt:lpstr>
      <vt:lpstr>PowerPoint Presentation</vt:lpstr>
      <vt:lpstr>Introduction</vt:lpstr>
      <vt:lpstr>What are we covering</vt:lpstr>
      <vt:lpstr>Hardware</vt:lpstr>
      <vt:lpstr>Point-to-Point System</vt:lpstr>
      <vt:lpstr>Driver station</vt:lpstr>
      <vt:lpstr>Electronic Modules</vt:lpstr>
      <vt:lpstr>Support for Legacy Devices</vt:lpstr>
      <vt:lpstr>USB-Enabled Controllers</vt:lpstr>
      <vt:lpstr>K9 Demo/Training Bot</vt:lpstr>
      <vt:lpstr>Push Bot</vt:lpstr>
      <vt:lpstr>Hardware Tips</vt:lpstr>
      <vt:lpstr>Configuration</vt:lpstr>
      <vt:lpstr>Why Do We Configure?</vt:lpstr>
      <vt:lpstr>Who will be in charge of configuration</vt:lpstr>
      <vt:lpstr>Serial Numbers…</vt:lpstr>
      <vt:lpstr>WiFi Direct</vt:lpstr>
      <vt:lpstr>Who will be in charge of configuration</vt:lpstr>
      <vt:lpstr>Operating the Robot</vt:lpstr>
      <vt:lpstr>Configuration TIPS</vt:lpstr>
      <vt:lpstr>Code Structure</vt:lpstr>
      <vt:lpstr>Android Studio</vt:lpstr>
      <vt:lpstr>What is an Op Mode?</vt:lpstr>
      <vt:lpstr>Setting Up Android Studio</vt:lpstr>
      <vt:lpstr>OpModes</vt:lpstr>
      <vt:lpstr>OpMode vs LinearOpMode</vt:lpstr>
      <vt:lpstr>OpMode vs LinearOpMode</vt:lpstr>
      <vt:lpstr>Motor &amp; Sensor Setup</vt:lpstr>
      <vt:lpstr>HardwareMap Devices</vt:lpstr>
      <vt:lpstr>Gamepads</vt:lpstr>
      <vt:lpstr>FtcOpModeRegister</vt:lpstr>
      <vt:lpstr>Downloading</vt:lpstr>
      <vt:lpstr>Plugging and unplugging  the USB is painful</vt:lpstr>
      <vt:lpstr>Wireless ADB</vt:lpstr>
      <vt:lpstr>Development Flow</vt:lpstr>
      <vt:lpstr>Documentation</vt:lpstr>
      <vt:lpstr>Software Tips</vt:lpstr>
      <vt:lpstr>General Tips</vt:lpstr>
      <vt:lpstr>For Additional Information…</vt:lpstr>
      <vt:lpstr>Q&amp;A </vt:lpstr>
      <vt:lpstr>Backup</vt:lpstr>
      <vt:lpstr>Deadzones</vt:lpstr>
      <vt:lpstr>Wireless Tips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Mike O'Hair</dc:creator>
  <cp:lastModifiedBy>Mike O'Hair</cp:lastModifiedBy>
  <cp:revision>15</cp:revision>
  <dcterms:created xsi:type="dcterms:W3CDTF">2016-08-03T17:11:52Z</dcterms:created>
  <dcterms:modified xsi:type="dcterms:W3CDTF">2016-08-03T19:05:26Z</dcterms:modified>
</cp:coreProperties>
</file>